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333" r:id="rId2"/>
    <p:sldId id="369" r:id="rId3"/>
    <p:sldId id="370" r:id="rId4"/>
    <p:sldId id="366" r:id="rId5"/>
    <p:sldId id="368" r:id="rId6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F96B-4A39-4F99-A6F8-63F50398DBC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C7468-42C6-4B25-9F39-1FED93D025F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C7468-42C6-4B25-9F39-1FED93D025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3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19651" y="1773238"/>
            <a:ext cx="6948462" cy="865643"/>
          </a:xfrm>
        </p:spPr>
        <p:txBody>
          <a:bodyPr/>
          <a:lstStyle>
            <a:lvl1pPr algn="r">
              <a:defRPr sz="2400"/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19651" y="2648406"/>
            <a:ext cx="6948461" cy="338554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77777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5" name="Rechteck 4" hidden="1"/>
          <p:cNvSpPr/>
          <p:nvPr userDrawn="1">
            <p:custDataLst>
              <p:tags r:id="rId1"/>
            </p:custDataLst>
          </p:nvPr>
        </p:nvSpPr>
        <p:spPr>
          <a:xfrm>
            <a:off x="613867" y="1033686"/>
            <a:ext cx="6992788" cy="432048"/>
          </a:xfrm>
          <a:prstGeom prst="rect">
            <a:avLst/>
          </a:prstGeom>
          <a:solidFill>
            <a:srgbClr val="85A0BF">
              <a:alpha val="27843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>
            <a:spLocks/>
          </p:cNvSpPr>
          <p:nvPr userDrawn="1">
            <p:custDataLst>
              <p:tags r:id="rId2"/>
            </p:custDataLst>
          </p:nvPr>
        </p:nvSpPr>
        <p:spPr>
          <a:xfrm>
            <a:off x="4619651" y="1335618"/>
            <a:ext cx="6948461" cy="276998"/>
          </a:xfrm>
          <a:prstGeom prst="rect">
            <a:avLst/>
          </a:prstGeom>
        </p:spPr>
        <p:txBody>
          <a:bodyPr lIns="0" rIns="0"/>
          <a:lstStyle>
            <a:defPPr>
              <a:defRPr lang="de-DE"/>
            </a:defPPr>
            <a:lvl1pPr algn="r">
              <a:defRPr sz="1200">
                <a:solidFill>
                  <a:srgbClr val="777777"/>
                </a:solidFill>
              </a:defRPr>
            </a:lvl1pPr>
          </a:lstStyle>
          <a:p>
            <a:pPr lvl="0"/>
            <a:r>
              <a:rPr lang="en-US"/>
              <a:t>09.12.19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154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 hidden="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0" name="Rechteck 9" hidden="1"/>
          <p:cNvSpPr>
            <a:spLocks/>
          </p:cNvSpPr>
          <p:nvPr userDrawn="1">
            <p:custDataLst>
              <p:tags r:id="rId2"/>
            </p:custDataLst>
          </p:nvPr>
        </p:nvSpPr>
        <p:spPr>
          <a:xfrm>
            <a:off x="695400" y="6455418"/>
            <a:ext cx="1226509" cy="126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040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iederun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5400" y="702221"/>
            <a:ext cx="10872186" cy="707887"/>
          </a:xfrm>
        </p:spPr>
        <p:txBody>
          <a:bodyPr anchor="ctr"/>
          <a:lstStyle>
            <a:lvl1pPr marL="342000" indent="-288000" algn="l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  <a:defRPr sz="2000" b="0" cap="none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5400" y="1470645"/>
            <a:ext cx="10872187" cy="338554"/>
          </a:xfrm>
        </p:spPr>
        <p:txBody>
          <a:bodyPr anchor="t"/>
          <a:lstStyle>
            <a:lvl1pPr marL="612000" indent="-26640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Rechteck 7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0" name="Rechteck 9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3483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5400" y="1774031"/>
            <a:ext cx="10872185" cy="446325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3" name="Rechteck 12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hteck 13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9724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400" indent="-266400"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266400" indent="0">
              <a:buNone/>
              <a:defRPr sz="1600">
                <a:solidFill>
                  <a:schemeClr val="tx1"/>
                </a:solidFill>
              </a:defRPr>
            </a:lvl2pPr>
            <a:lvl3pPr marL="370800" indent="0">
              <a:buNone/>
              <a:defRPr sz="1600">
                <a:solidFill>
                  <a:schemeClr val="tx1"/>
                </a:solidFill>
              </a:defRPr>
            </a:lvl3pPr>
            <a:lvl4pPr marL="586800" indent="0">
              <a:buNone/>
              <a:defRPr sz="1600">
                <a:solidFill>
                  <a:schemeClr val="tx1"/>
                </a:solidFill>
              </a:defRPr>
            </a:lvl4pPr>
            <a:lvl5pPr marL="788400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3" name="Rechteck 12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hteck 13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32234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(Bild +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95400" y="1774031"/>
            <a:ext cx="5015055" cy="446325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6"/>
          </p:nvPr>
        </p:nvSpPr>
        <p:spPr>
          <a:xfrm>
            <a:off x="5993944" y="1774031"/>
            <a:ext cx="5573642" cy="446325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4" name="Rechteck 13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hteck 14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09015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566402" y="1774031"/>
            <a:ext cx="5001183" cy="2085251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95401" y="1774031"/>
            <a:ext cx="5583453" cy="2085251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563131" y="4064362"/>
            <a:ext cx="5004453" cy="217292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695400" y="4064362"/>
            <a:ext cx="5583215" cy="217292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6" name="Rechteck 15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eck 16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77517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95400" y="177403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399335" y="177403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15"/>
          </p:nvPr>
        </p:nvSpPr>
        <p:spPr>
          <a:xfrm>
            <a:off x="8103271" y="177403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16"/>
          </p:nvPr>
        </p:nvSpPr>
        <p:spPr>
          <a:xfrm>
            <a:off x="695400" y="410738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17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399335" y="410738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18"/>
          </p:nvPr>
        </p:nvSpPr>
        <p:spPr>
          <a:xfrm>
            <a:off x="8103271" y="4107381"/>
            <a:ext cx="3464313" cy="1770004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695400" y="3544034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20"/>
          </p:nvPr>
        </p:nvSpPr>
        <p:spPr>
          <a:xfrm>
            <a:off x="8103271" y="5877386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4399335" y="5877386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23" name="Textplatzhalter 19"/>
          <p:cNvSpPr>
            <a:spLocks noGrp="1"/>
          </p:cNvSpPr>
          <p:nvPr>
            <p:ph type="body" sz="quarter" idx="22"/>
          </p:nvPr>
        </p:nvSpPr>
        <p:spPr>
          <a:xfrm>
            <a:off x="695400" y="5877386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24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8103271" y="3544034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25" name="Textplatzhalter 19"/>
          <p:cNvSpPr>
            <a:spLocks noGrp="1"/>
          </p:cNvSpPr>
          <p:nvPr>
            <p:ph type="body" sz="quarter" idx="24"/>
          </p:nvPr>
        </p:nvSpPr>
        <p:spPr>
          <a:xfrm>
            <a:off x="4399335" y="3544034"/>
            <a:ext cx="3464313" cy="359903"/>
          </a:xfrm>
          <a:solidFill>
            <a:srgbClr val="848484"/>
          </a:solidFill>
        </p:spPr>
        <p:txBody>
          <a:bodyPr vert="horz" lIns="72000" tIns="0" rIns="72000" bIns="0" rtlCol="0" anchor="ctr">
            <a:noAutofit/>
          </a:bodyPr>
          <a:lstStyle>
            <a:lvl1pPr marL="169200" indent="-169200">
              <a:buFont typeface="Arial" pitchFamily="34" charset="0"/>
              <a:buNone/>
              <a:defRPr lang="de-D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Clr>
                <a:srgbClr val="209185"/>
              </a:buClr>
              <a:buSzPct val="100000"/>
            </a:pPr>
            <a:r>
              <a:rPr lang="de-DE" dirty="0"/>
              <a:t>Text</a:t>
            </a:r>
          </a:p>
        </p:txBody>
      </p:sp>
      <p:sp>
        <p:nvSpPr>
          <p:cNvPr id="31" name="Textplatzhalter 7"/>
          <p:cNvSpPr>
            <a:spLocks noGrp="1"/>
          </p:cNvSpPr>
          <p:nvPr>
            <p:ph type="body" sz="quarter" idx="29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27" name="Rechteck 26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hteck 27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08879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-1" y="1774031"/>
            <a:ext cx="7824193" cy="325387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095817" y="5272922"/>
            <a:ext cx="5134493" cy="96436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695400" y="5272922"/>
            <a:ext cx="5134493" cy="96436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5" name="Rechteck 14" hidden="1"/>
          <p:cNvSpPr/>
          <p:nvPr userDrawn="1">
            <p:custDataLst>
              <p:tags r:id="rId1"/>
            </p:custDataLst>
          </p:nvPr>
        </p:nvSpPr>
        <p:spPr>
          <a:xfrm>
            <a:off x="2253342" y="6299795"/>
            <a:ext cx="9922329" cy="453430"/>
          </a:xfrm>
          <a:prstGeom prst="rect">
            <a:avLst/>
          </a:prstGeom>
          <a:solidFill>
            <a:srgbClr val="CB0D26">
              <a:alpha val="3098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de-DE" sz="1400" b="0" i="0" u="none" baseline="0" dirty="0" err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hteck 15" hidden="1"/>
          <p:cNvSpPr/>
          <p:nvPr userDrawn="1">
            <p:custDataLst>
              <p:tags r:id="rId2"/>
            </p:custDataLst>
          </p:nvPr>
        </p:nvSpPr>
        <p:spPr>
          <a:xfrm>
            <a:off x="598860" y="6325648"/>
            <a:ext cx="1392684" cy="361950"/>
          </a:xfrm>
          <a:prstGeom prst="rect">
            <a:avLst/>
          </a:prstGeom>
          <a:solidFill>
            <a:srgbClr val="85A0BF">
              <a:alpha val="25882"/>
            </a:srgb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14497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0" y="1074222"/>
            <a:ext cx="10872187" cy="338554"/>
          </a:xfrm>
        </p:spPr>
        <p:txBody>
          <a:bodyPr/>
          <a:lstStyle>
            <a:lvl1pPr marL="0" indent="-266400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777777"/>
                </a:solidFill>
              </a:defRPr>
            </a:lvl1pPr>
          </a:lstStyle>
          <a:p>
            <a:pPr lvl="0"/>
            <a:r>
              <a:rPr lang="de-DE" dirty="0"/>
              <a:t>Formatvorlage des Untertitelmasters durch Klicken bearbeiten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Fußzeile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5" name="Rechteck 4" hidden="1"/>
          <p:cNvSpPr>
            <a:spLocks/>
          </p:cNvSpPr>
          <p:nvPr userDrawn="1">
            <p:custDataLst>
              <p:tags r:id="rId1"/>
            </p:custDataLst>
          </p:nvPr>
        </p:nvSpPr>
        <p:spPr>
          <a:xfrm>
            <a:off x="695400" y="6455418"/>
            <a:ext cx="1226509" cy="126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58314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5400" y="701675"/>
            <a:ext cx="10872185" cy="40011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5400" y="1774031"/>
            <a:ext cx="10872186" cy="44632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err="1"/>
              <a:t>Textmasterformat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5"/>
            <a:r>
              <a:rPr lang="en-US" dirty="0" err="1"/>
              <a:t>Sechste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6"/>
            <a:r>
              <a:rPr lang="en-US" dirty="0" err="1"/>
              <a:t>Siebte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7"/>
            <a:r>
              <a:rPr lang="en-US" dirty="0" err="1"/>
              <a:t>Achte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8"/>
            <a:r>
              <a:rPr lang="en-US" dirty="0" err="1"/>
              <a:t>Neunte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79048" y="6340054"/>
            <a:ext cx="928853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>
              <a:defRPr lang="de-DE" sz="1050" smtClean="0">
                <a:solidFill>
                  <a:srgbClr val="777777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68189" y="6340054"/>
            <a:ext cx="584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>
              <a:defRPr lang="de-DE" sz="1050" smtClean="0">
                <a:solidFill>
                  <a:srgbClr val="777777"/>
                </a:solidFill>
                <a:latin typeface="+mj-lt"/>
              </a:defRPr>
            </a:lvl1pPr>
          </a:lstStyle>
          <a:p>
            <a:fld id="{AC3CAD45-BB7C-4C31-9EF4-1481A176AA6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empower - DO NOT DELETE!!!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16:9 Finanzfolien aktiviert#aktiviert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6455418"/>
            <a:ext cx="1226509" cy="1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9200" indent="-169200" algn="l" defTabSz="914400" rtl="0" eaLnBrk="1" latinLnBrk="0" hangingPunct="1">
        <a:lnSpc>
          <a:spcPts val="1700"/>
        </a:lnSpc>
        <a:spcBef>
          <a:spcPts val="17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2pPr>
      <a:lvl3pPr marL="5400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3pPr>
      <a:lvl4pPr marL="7560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4pPr>
      <a:lvl5pPr marL="9576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267200" indent="-151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6pPr>
      <a:lvl7pPr marL="14832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7pPr>
      <a:lvl8pPr marL="16992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8pPr>
      <a:lvl9pPr marL="1915200" indent="-169200" algn="l" defTabSz="914400" rtl="0" eaLnBrk="1" latinLnBrk="0" hangingPunct="1">
        <a:lnSpc>
          <a:spcPts val="1700"/>
        </a:lnSpc>
        <a:spcBef>
          <a:spcPts val="1700"/>
        </a:spcBef>
        <a:buFont typeface="Symbol" pitchFamily="18" charset="2"/>
        <a:buChar char="-"/>
        <a:defRPr sz="14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17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87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  <p15:guide id="5" orient="horz" pos="4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6DA69C3-D747-4F86-AAD0-94917ED57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/>
              <a:t>Financiación</a:t>
            </a:r>
            <a:r>
              <a:rPr lang="en-US" sz="3600" dirty="0"/>
              <a:t> </a:t>
            </a:r>
            <a:r>
              <a:rPr lang="en-US" sz="3600" dirty="0" err="1"/>
              <a:t>Bombas</a:t>
            </a:r>
            <a:r>
              <a:rPr lang="en-US" sz="3600" dirty="0"/>
              <a:t> de </a:t>
            </a:r>
            <a:r>
              <a:rPr lang="en-US" sz="3600" dirty="0" err="1"/>
              <a:t>Calor</a:t>
            </a:r>
            <a:endParaRPr lang="en-US" sz="3600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F669A01-AEE5-4511-99CF-0C94482C8A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Credinstal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4476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979C72F-D035-4AEF-A20E-F7743A9341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?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54335AF-6666-4AF3-9590-2DB0ACF9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Credinstal</a:t>
            </a: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C305DD-8576-40D3-BFC3-44312AE8F3D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5641F78-5989-425F-924D-922C82B461C3}"/>
              </a:ext>
            </a:extLst>
          </p:cNvPr>
          <p:cNvSpPr/>
          <p:nvPr/>
        </p:nvSpPr>
        <p:spPr>
          <a:xfrm>
            <a:off x="695400" y="1985418"/>
            <a:ext cx="106058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</a:rPr>
              <a:t>Para acceder a esta financiación será necesario que </a:t>
            </a:r>
            <a:r>
              <a:rPr lang="es-ES" b="1" dirty="0">
                <a:latin typeface="Calibri" panose="020F0502020204030204" pitchFamily="34" charset="0"/>
              </a:rPr>
              <a:t>el Banco analice la viabilidad de cada uno de los instaladores que lo soliciten.</a:t>
            </a:r>
          </a:p>
          <a:p>
            <a:endParaRPr lang="es-ES" dirty="0">
              <a:latin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</a:rPr>
              <a:t>Se puede hacer un primer análisis con el CIF del instalador, pero posteriormente habrá que entregar la siguiente documentación para hacer el estudio</a:t>
            </a:r>
          </a:p>
          <a:p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Convenio de afiliación rellenos, firmado y sellado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Fotocopia del DNI del apoderado de la empresa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Declaración de la renta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año anterior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Justificante de una cuenta a nombre de la empresa, para recibir los ingresos de las financiaciones.</a:t>
            </a:r>
          </a:p>
          <a:p>
            <a:pPr lvl="0"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Con la documentación, el departamento de altas, estudiara la solicitud, y les comunicaran su decisión.</a:t>
            </a:r>
          </a:p>
        </p:txBody>
      </p:sp>
    </p:spTree>
    <p:extLst>
      <p:ext uri="{BB962C8B-B14F-4D97-AF65-F5344CB8AC3E}">
        <p14:creationId xmlns:p14="http://schemas.microsoft.com/office/powerpoint/2010/main" val="53182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D20E54-A12E-4B55-A10E-A6E4C6A8125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754A1EC-0C19-4B5A-8E97-F250392CC55F}"/>
              </a:ext>
            </a:extLst>
          </p:cNvPr>
          <p:cNvSpPr/>
          <p:nvPr/>
        </p:nvSpPr>
        <p:spPr>
          <a:xfrm>
            <a:off x="695400" y="2042635"/>
            <a:ext cx="10672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</a:rPr>
              <a:t>Cuando un instalador tiene el estudio aprobado, para poder financiar a un usuario tendrá que presentar la siguiente documentación del usuario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s-ES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s-ES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DNI Usuario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Última nomina (asalariado), pensión (jubilado), renta (autónomo)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Fotocopia de la primera hoja de la libreta o recibo con el número completo de cuenta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Presupuesto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Con la aprobación de la financiación, el banco ingresará al instalador el importe financiado en su cuenta.</a:t>
            </a:r>
          </a:p>
          <a:p>
            <a:pPr lvl="0"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Importe máximo a financiar 30.000€</a:t>
            </a:r>
          </a:p>
          <a:p>
            <a:pPr lvl="0">
              <a:spcAft>
                <a:spcPts val="0"/>
              </a:spcAft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El teléfono de contacto para hacerlo es 902 121 877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8A07308-AA9A-4ACD-A68D-7E3E2E3578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400" y="1074222"/>
            <a:ext cx="10872187" cy="338554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?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4BD6902-9AA2-4B2D-B3D6-E83CB56F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701675"/>
            <a:ext cx="10872185" cy="400110"/>
          </a:xfrm>
        </p:spPr>
        <p:txBody>
          <a:bodyPr/>
          <a:lstStyle/>
          <a:p>
            <a:r>
              <a:rPr lang="en-US" dirty="0" err="1"/>
              <a:t>Credinstal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2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DCC1886-5727-47B3-96DF-6526542319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Modalidades</a:t>
            </a:r>
            <a:r>
              <a:rPr lang="en-US" dirty="0"/>
              <a:t> de </a:t>
            </a:r>
            <a:r>
              <a:rPr lang="en-US" dirty="0" err="1"/>
              <a:t>financiación</a:t>
            </a:r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21A91BD-2288-418D-B198-6D27A310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Financiación</a:t>
            </a:r>
            <a:r>
              <a:rPr lang="en-US" dirty="0"/>
              <a:t> BC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FB83DA4B-2822-4385-856F-3AA21A0FB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28381"/>
              </p:ext>
            </p:extLst>
          </p:nvPr>
        </p:nvGraphicFramePr>
        <p:xfrm>
          <a:off x="522798" y="1767572"/>
          <a:ext cx="3516547" cy="255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225">
                  <a:extLst>
                    <a:ext uri="{9D8B030D-6E8A-4147-A177-3AD203B41FA5}">
                      <a16:colId xmlns:a16="http://schemas.microsoft.com/office/drawing/2014/main" val="4161503513"/>
                    </a:ext>
                  </a:extLst>
                </a:gridCol>
                <a:gridCol w="1167834">
                  <a:extLst>
                    <a:ext uri="{9D8B030D-6E8A-4147-A177-3AD203B41FA5}">
                      <a16:colId xmlns:a16="http://schemas.microsoft.com/office/drawing/2014/main" val="456621517"/>
                    </a:ext>
                  </a:extLst>
                </a:gridCol>
                <a:gridCol w="1328488">
                  <a:extLst>
                    <a:ext uri="{9D8B030D-6E8A-4147-A177-3AD203B41FA5}">
                      <a16:colId xmlns:a16="http://schemas.microsoft.com/office/drawing/2014/main" val="805393005"/>
                    </a:ext>
                  </a:extLst>
                </a:gridCol>
              </a:tblGrid>
              <a:tr h="3499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GRATUITO GJK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759611"/>
                  </a:ext>
                </a:extLst>
              </a:tr>
              <a:tr h="4314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PLAZO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GASTOS DE APERTURA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COSTE INSTALADOR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81806"/>
                  </a:ext>
                </a:extLst>
              </a:tr>
              <a:tr h="349928">
                <a:tc>
                  <a:txBody>
                    <a:bodyPr/>
                    <a:lstStyle/>
                    <a:p>
                      <a:r>
                        <a:rPr lang="en-US" sz="1200" dirty="0"/>
                        <a:t>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2,00%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56564"/>
                  </a:ext>
                </a:extLst>
              </a:tr>
              <a:tr h="349928">
                <a:tc>
                  <a:txBody>
                    <a:bodyPr/>
                    <a:lstStyle/>
                    <a:p>
                      <a:r>
                        <a:rPr lang="en-US" sz="1200" dirty="0"/>
                        <a:t>12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3,70%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96906"/>
                  </a:ext>
                </a:extLst>
              </a:tr>
              <a:tr h="349928">
                <a:tc>
                  <a:txBody>
                    <a:bodyPr/>
                    <a:lstStyle/>
                    <a:p>
                      <a:r>
                        <a:rPr lang="en-US" sz="1200" dirty="0"/>
                        <a:t>18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58372"/>
                  </a:ext>
                </a:extLst>
              </a:tr>
              <a:tr h="349928">
                <a:tc>
                  <a:txBody>
                    <a:bodyPr/>
                    <a:lstStyle/>
                    <a:p>
                      <a:r>
                        <a:rPr lang="en-US" sz="1200" dirty="0"/>
                        <a:t>24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19371"/>
                  </a:ext>
                </a:extLst>
              </a:tr>
              <a:tr h="349928">
                <a:tc>
                  <a:txBody>
                    <a:bodyPr/>
                    <a:lstStyle/>
                    <a:p>
                      <a:r>
                        <a:rPr lang="en-US" sz="1200" dirty="0"/>
                        <a:t>36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8,25%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02172"/>
                  </a:ext>
                </a:extLst>
              </a:tr>
            </a:tbl>
          </a:graphicData>
        </a:graphic>
      </p:graphicFrame>
      <p:graphicFrame>
        <p:nvGraphicFramePr>
          <p:cNvPr id="8" name="Tabla 6">
            <a:extLst>
              <a:ext uri="{FF2B5EF4-FFF2-40B4-BE49-F238E27FC236}">
                <a16:creationId xmlns:a16="http://schemas.microsoft.com/office/drawing/2014/main" id="{D7AAF958-DBF9-42CE-B524-A2B1ACECD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45780"/>
              </p:ext>
            </p:extLst>
          </p:nvPr>
        </p:nvGraphicFramePr>
        <p:xfrm>
          <a:off x="4157206" y="1767572"/>
          <a:ext cx="3516547" cy="221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225">
                  <a:extLst>
                    <a:ext uri="{9D8B030D-6E8A-4147-A177-3AD203B41FA5}">
                      <a16:colId xmlns:a16="http://schemas.microsoft.com/office/drawing/2014/main" val="4161503513"/>
                    </a:ext>
                  </a:extLst>
                </a:gridCol>
                <a:gridCol w="1167834">
                  <a:extLst>
                    <a:ext uri="{9D8B030D-6E8A-4147-A177-3AD203B41FA5}">
                      <a16:colId xmlns:a16="http://schemas.microsoft.com/office/drawing/2014/main" val="456621517"/>
                    </a:ext>
                  </a:extLst>
                </a:gridCol>
                <a:gridCol w="1328488">
                  <a:extLst>
                    <a:ext uri="{9D8B030D-6E8A-4147-A177-3AD203B41FA5}">
                      <a16:colId xmlns:a16="http://schemas.microsoft.com/office/drawing/2014/main" val="805393005"/>
                    </a:ext>
                  </a:extLst>
                </a:gridCol>
              </a:tblGrid>
              <a:tr h="35137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GRATUITO PYX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759611"/>
                  </a:ext>
                </a:extLst>
              </a:tr>
              <a:tr h="4456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PLAZO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GASTOS DE APERTURA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COSTE INSTALADOR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81806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r>
                        <a:rPr lang="en-US" sz="1200" dirty="0"/>
                        <a:t>12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0,70%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96906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r>
                        <a:rPr lang="en-US" sz="1200" dirty="0"/>
                        <a:t>18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2,00%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58372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r>
                        <a:rPr lang="en-US" sz="1200" dirty="0"/>
                        <a:t>24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2,80%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19371"/>
                  </a:ext>
                </a:extLst>
              </a:tr>
              <a:tr h="351375">
                <a:tc>
                  <a:txBody>
                    <a:bodyPr/>
                    <a:lstStyle/>
                    <a:p>
                      <a:r>
                        <a:rPr lang="en-US" sz="1200" dirty="0"/>
                        <a:t>36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02172"/>
                  </a:ext>
                </a:extLst>
              </a:tr>
            </a:tbl>
          </a:graphicData>
        </a:graphic>
      </p:graphicFrame>
      <p:graphicFrame>
        <p:nvGraphicFramePr>
          <p:cNvPr id="10" name="Tabla 6">
            <a:extLst>
              <a:ext uri="{FF2B5EF4-FFF2-40B4-BE49-F238E27FC236}">
                <a16:creationId xmlns:a16="http://schemas.microsoft.com/office/drawing/2014/main" id="{09EC77D2-AB74-457D-AFA8-8E5C00D68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92662"/>
              </p:ext>
            </p:extLst>
          </p:nvPr>
        </p:nvGraphicFramePr>
        <p:xfrm>
          <a:off x="7806423" y="1767572"/>
          <a:ext cx="3516547" cy="256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225">
                  <a:extLst>
                    <a:ext uri="{9D8B030D-6E8A-4147-A177-3AD203B41FA5}">
                      <a16:colId xmlns:a16="http://schemas.microsoft.com/office/drawing/2014/main" val="4161503513"/>
                    </a:ext>
                  </a:extLst>
                </a:gridCol>
                <a:gridCol w="1167834">
                  <a:extLst>
                    <a:ext uri="{9D8B030D-6E8A-4147-A177-3AD203B41FA5}">
                      <a16:colId xmlns:a16="http://schemas.microsoft.com/office/drawing/2014/main" val="456621517"/>
                    </a:ext>
                  </a:extLst>
                </a:gridCol>
                <a:gridCol w="1328488">
                  <a:extLst>
                    <a:ext uri="{9D8B030D-6E8A-4147-A177-3AD203B41FA5}">
                      <a16:colId xmlns:a16="http://schemas.microsoft.com/office/drawing/2014/main" val="805393005"/>
                    </a:ext>
                  </a:extLst>
                </a:gridCol>
              </a:tblGrid>
              <a:tr h="3491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GRATUITO NQT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759611"/>
                  </a:ext>
                </a:extLst>
              </a:tr>
              <a:tr h="453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PLAZO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GASTOS DE APERTURA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COSTE INSTALADOR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81806"/>
                  </a:ext>
                </a:extLst>
              </a:tr>
              <a:tr h="357927">
                <a:tc>
                  <a:txBody>
                    <a:bodyPr/>
                    <a:lstStyle/>
                    <a:p>
                      <a:r>
                        <a:rPr lang="en-US" sz="1200" dirty="0"/>
                        <a:t>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056564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r>
                        <a:rPr lang="en-US" sz="1200" dirty="0"/>
                        <a:t>12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96906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r>
                        <a:rPr lang="en-US" sz="1200" dirty="0"/>
                        <a:t>18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58372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r>
                        <a:rPr lang="en-US" sz="1200" dirty="0"/>
                        <a:t>24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419371"/>
                  </a:ext>
                </a:extLst>
              </a:tr>
              <a:tr h="349140">
                <a:tc>
                  <a:txBody>
                    <a:bodyPr/>
                    <a:lstStyle/>
                    <a:p>
                      <a:r>
                        <a:rPr lang="en-US" sz="1200" dirty="0"/>
                        <a:t>36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8,25%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0217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60ADA1F1-0A59-46CB-997B-AF01FD2A77A0}"/>
              </a:ext>
            </a:extLst>
          </p:cNvPr>
          <p:cNvSpPr txBox="1"/>
          <p:nvPr/>
        </p:nvSpPr>
        <p:spPr>
          <a:xfrm>
            <a:off x="522798" y="4369573"/>
            <a:ext cx="3516547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b="1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Ejemplo Financiación a 36 meses 7.000€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36 Cuotas usuario: 194,45€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TOTAL A PAGAR USUARIO: 7000€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Gastos instalador 577,5€</a:t>
            </a:r>
          </a:p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3AFD5DE-53CB-40F7-9BD9-E827D5732071}"/>
              </a:ext>
            </a:extLst>
          </p:cNvPr>
          <p:cNvSpPr txBox="1"/>
          <p:nvPr/>
        </p:nvSpPr>
        <p:spPr>
          <a:xfrm>
            <a:off x="4157205" y="4369573"/>
            <a:ext cx="3516547" cy="23698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/>
            <a:endParaRPr lang="es-ES" sz="1100" b="1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Ejemplo Financiación a 36 meses 7.000€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u="sng" dirty="0">
                <a:solidFill>
                  <a:srgbClr val="000000"/>
                </a:solidFill>
                <a:latin typeface="Arial" panose="020B0604020202020204" pitchFamily="34" charset="0"/>
              </a:rPr>
              <a:t>Opción 1: Comisión de apertura en primera cuota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Primera cuota: 210€+194,45€=404,45€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35 cuotas restantes: 194,45€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u="sng" dirty="0">
                <a:solidFill>
                  <a:srgbClr val="000000"/>
                </a:solidFill>
                <a:latin typeface="Arial" panose="020B0604020202020204" pitchFamily="34" charset="0"/>
              </a:rPr>
              <a:t>Opción 1: Comisión de apertura prorrateada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36 Cuotas: 200,27€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TOTAL A PAGAR USUARIO: 7210€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Gastos instalador 367,5€</a:t>
            </a:r>
          </a:p>
          <a:p>
            <a:endParaRPr lang="es-ES" sz="11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580F5D9-49FA-4EBC-93B3-4C9EEF4AAF96}"/>
              </a:ext>
            </a:extLst>
          </p:cNvPr>
          <p:cNvSpPr txBox="1"/>
          <p:nvPr/>
        </p:nvSpPr>
        <p:spPr>
          <a:xfrm>
            <a:off x="7806423" y="4369573"/>
            <a:ext cx="3516547" cy="23698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b="1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Ejemplo Financiación a 36 meses 7.000€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u="sng" dirty="0">
                <a:solidFill>
                  <a:srgbClr val="000000"/>
                </a:solidFill>
                <a:latin typeface="Arial" panose="020B0604020202020204" pitchFamily="34" charset="0"/>
              </a:rPr>
              <a:t>Opción 1: Comisión de apertura en primera cuota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Primera cuota: 577,5€+194,45€=771,95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35 cuotas restantes: 194,45€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u="sng" dirty="0">
                <a:solidFill>
                  <a:srgbClr val="000000"/>
                </a:solidFill>
                <a:latin typeface="Arial" panose="020B0604020202020204" pitchFamily="34" charset="0"/>
              </a:rPr>
              <a:t>Opción 1: Comisión de apertura prorrateada</a:t>
            </a: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36 Cuotas: 210,48€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dirty="0">
                <a:solidFill>
                  <a:srgbClr val="000000"/>
                </a:solidFill>
                <a:latin typeface="Arial" panose="020B0604020202020204" pitchFamily="34" charset="0"/>
              </a:rPr>
              <a:t>TOTAL A PAGAR USUARIO: 7577,5€</a:t>
            </a:r>
          </a:p>
          <a:p>
            <a:pPr lvl="1"/>
            <a:endParaRPr lang="es-E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100" b="1" dirty="0">
                <a:solidFill>
                  <a:srgbClr val="000000"/>
                </a:solidFill>
                <a:latin typeface="Arial" panose="020B0604020202020204" pitchFamily="34" charset="0"/>
              </a:rPr>
              <a:t>Gastos Instalador: 0€</a:t>
            </a:r>
          </a:p>
          <a:p>
            <a:pPr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11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Marcador de número de diapositiva 3">
            <a:extLst>
              <a:ext uri="{FF2B5EF4-FFF2-40B4-BE49-F238E27FC236}">
                <a16:creationId xmlns:a16="http://schemas.microsoft.com/office/drawing/2014/main" id="{6BAB1E62-6736-4E42-8A60-DC81E1918751}"/>
              </a:ext>
            </a:extLst>
          </p:cNvPr>
          <p:cNvSpPr txBox="1">
            <a:spLocks/>
          </p:cNvSpPr>
          <p:nvPr/>
        </p:nvSpPr>
        <p:spPr>
          <a:xfrm>
            <a:off x="11568189" y="6340054"/>
            <a:ext cx="584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lang="de-DE" sz="1050" kern="1200" smtClean="0">
                <a:solidFill>
                  <a:srgbClr val="777777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3CAD45-BB7C-4C31-9EF4-1481A176AA6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F038B8D-CDE2-47F9-8027-D3342580BDB6}"/>
              </a:ext>
            </a:extLst>
          </p:cNvPr>
          <p:cNvSpPr txBox="1"/>
          <p:nvPr/>
        </p:nvSpPr>
        <p:spPr>
          <a:xfrm>
            <a:off x="522798" y="1412776"/>
            <a:ext cx="10800172" cy="2154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El </a:t>
            </a:r>
            <a:r>
              <a:rPr lang="en-US" sz="1400" b="0" i="0" u="non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instalador</a:t>
            </a:r>
            <a:r>
              <a:rPr lang="en-US" sz="14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puede</a:t>
            </a:r>
            <a:r>
              <a:rPr lang="en-US" sz="14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elegir</a:t>
            </a:r>
            <a:r>
              <a:rPr lang="en-US" sz="14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b="0" i="0" u="non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cóm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repartir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el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gasto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financiero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entre las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siguientes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opciones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disponibles</a:t>
            </a:r>
            <a:endParaRPr lang="en-US" sz="14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D182D7B0-2FB1-4CC1-89A0-545B426165E5}"/>
              </a:ext>
            </a:extLst>
          </p:cNvPr>
          <p:cNvSpPr/>
          <p:nvPr/>
        </p:nvSpPr>
        <p:spPr>
          <a:xfrm>
            <a:off x="695400" y="3770722"/>
            <a:ext cx="10872185" cy="23856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0" i="0" u="none" baseline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FBFF4FE-8465-4C1A-AABD-F7788257A8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Modalidades</a:t>
            </a:r>
            <a:r>
              <a:rPr lang="en-US" dirty="0"/>
              <a:t> de </a:t>
            </a:r>
            <a:r>
              <a:rPr lang="en-US" dirty="0" err="1"/>
              <a:t>financiación</a:t>
            </a:r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B3B92EA-BE34-4B04-B543-935388CD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Financiación</a:t>
            </a:r>
            <a:r>
              <a:rPr lang="en-US" dirty="0"/>
              <a:t> BC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9D7202-A51F-4D19-B6ED-C81D2232481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C3CAD45-BB7C-4C31-9EF4-1481A176AA6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B67E8FE-48E6-4596-8D0F-3A06E6A22DFD}"/>
              </a:ext>
            </a:extLst>
          </p:cNvPr>
          <p:cNvSpPr/>
          <p:nvPr/>
        </p:nvSpPr>
        <p:spPr>
          <a:xfrm>
            <a:off x="695399" y="2363301"/>
            <a:ext cx="8514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Los primeros 24 meses, son sin intereses para el usuario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Los siguientes 24 meses son con interés usuario final. Es un interés del 5,95% TIN 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Hay una comisión de apertura para el usuario del 3%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Habría un coste para el instalador del 2.5%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8304AE-F62F-4F01-B8D5-837D67BB4004}"/>
              </a:ext>
            </a:extLst>
          </p:cNvPr>
          <p:cNvSpPr txBox="1"/>
          <p:nvPr/>
        </p:nvSpPr>
        <p:spPr>
          <a:xfrm>
            <a:off x="695400" y="1783080"/>
            <a:ext cx="488244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</a:rPr>
              <a:t>Duo 24+24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2E34F41-C014-4E4C-A28D-DEBA5FFD11C1}"/>
              </a:ext>
            </a:extLst>
          </p:cNvPr>
          <p:cNvSpPr txBox="1"/>
          <p:nvPr/>
        </p:nvSpPr>
        <p:spPr>
          <a:xfrm>
            <a:off x="695399" y="3773584"/>
            <a:ext cx="10872185" cy="2585323"/>
          </a:xfrm>
          <a:prstGeom prst="rect">
            <a:avLst/>
          </a:prstGeom>
        </p:spPr>
        <p:txBody>
          <a:bodyPr wrap="square" numCol="2">
            <a:spAutoFit/>
          </a:bodyPr>
          <a:lstStyle>
            <a:defPPr>
              <a:defRPr lang="es-ES"/>
            </a:defPPr>
            <a:lvl1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defRPr>
                <a:latin typeface="Calibri" panose="020F0502020204030204" pitchFamily="34" charset="0"/>
                <a:ea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es-ES" dirty="0">
                <a:cs typeface="Calibri" panose="020F0502020204030204" pitchFamily="34" charset="0"/>
              </a:rPr>
              <a:t>Ejemplo: Instalación de Bomba de Calor de 7.000€</a:t>
            </a:r>
          </a:p>
          <a:p>
            <a:pPr marL="0" indent="0">
              <a:buNone/>
            </a:pPr>
            <a:endParaRPr lang="es-ES" dirty="0">
              <a:cs typeface="Calibri" panose="020F0502020204030204" pitchFamily="34" charset="0"/>
            </a:endParaRPr>
          </a:p>
          <a:p>
            <a:r>
              <a:rPr lang="es-ES" dirty="0">
                <a:cs typeface="Calibri" panose="020F0502020204030204" pitchFamily="34" charset="0"/>
              </a:rPr>
              <a:t>Coste para el usuario: 7430,88€</a:t>
            </a:r>
          </a:p>
          <a:p>
            <a:r>
              <a:rPr lang="es-ES" dirty="0">
                <a:cs typeface="Calibri" panose="020F0502020204030204" pitchFamily="34" charset="0"/>
              </a:rPr>
              <a:t>Cuotas: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Primera cuota :355,83€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Siguientes 23 cuotas: 145,83€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Ultimas 24 cuotas: 155,04€</a:t>
            </a:r>
          </a:p>
          <a:p>
            <a:r>
              <a:rPr lang="es-ES" dirty="0">
                <a:cs typeface="Calibri" panose="020F0502020204030204" pitchFamily="34" charset="0"/>
              </a:rPr>
              <a:t>Coste para el instalador: </a:t>
            </a:r>
            <a:r>
              <a:rPr lang="es-ES" dirty="0">
                <a:highlight>
                  <a:srgbClr val="FFFF00"/>
                </a:highlight>
                <a:cs typeface="Calibri" panose="020F0502020204030204" pitchFamily="34" charset="0"/>
              </a:rPr>
              <a:t>175</a:t>
            </a:r>
            <a:r>
              <a:rPr lang="es-ES" dirty="0">
                <a:cs typeface="Calibri" panose="020F0502020204030204" pitchFamily="34" charset="0"/>
              </a:rPr>
              <a:t>€</a:t>
            </a:r>
          </a:p>
          <a:p>
            <a:endParaRPr lang="es-ES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dirty="0">
                <a:cs typeface="Calibri" panose="020F0502020204030204" pitchFamily="34" charset="0"/>
              </a:rPr>
              <a:t>Ejemplo: Instalación de Bomba de Calor </a:t>
            </a:r>
            <a:r>
              <a:rPr lang="es-ES" dirty="0">
                <a:highlight>
                  <a:srgbClr val="FFFF00"/>
                </a:highlight>
                <a:cs typeface="Calibri" panose="020F0502020204030204" pitchFamily="34" charset="0"/>
              </a:rPr>
              <a:t>7.175</a:t>
            </a:r>
            <a:r>
              <a:rPr lang="es-ES" dirty="0">
                <a:cs typeface="Calibri" panose="020F0502020204030204" pitchFamily="34" charset="0"/>
              </a:rPr>
              <a:t>€</a:t>
            </a:r>
          </a:p>
          <a:p>
            <a:pPr marL="0" indent="0">
              <a:buNone/>
            </a:pPr>
            <a:endParaRPr lang="es-ES" dirty="0">
              <a:cs typeface="Calibri" panose="020F0502020204030204" pitchFamily="34" charset="0"/>
            </a:endParaRPr>
          </a:p>
          <a:p>
            <a:r>
              <a:rPr lang="es-ES" dirty="0">
                <a:cs typeface="Calibri" panose="020F0502020204030204" pitchFamily="34" charset="0"/>
              </a:rPr>
              <a:t>Coste para el usuario: 7616,85€</a:t>
            </a:r>
          </a:p>
          <a:p>
            <a:r>
              <a:rPr lang="es-ES" dirty="0">
                <a:cs typeface="Calibri" panose="020F0502020204030204" pitchFamily="34" charset="0"/>
              </a:rPr>
              <a:t>Cuotas: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Primera cuota :364,73€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Siguientes 23 cuotas: 149,48€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Ultimas 24 cuotas: 158,92€</a:t>
            </a:r>
          </a:p>
          <a:p>
            <a:r>
              <a:rPr lang="es-ES" dirty="0">
                <a:cs typeface="Calibri" panose="020F0502020204030204" pitchFamily="34" charset="0"/>
              </a:rPr>
              <a:t>Coste para el instalador: 17</a:t>
            </a:r>
            <a:r>
              <a:rPr lang="es-ES" dirty="0">
                <a:highlight>
                  <a:srgbClr val="FFFF00"/>
                </a:highlight>
                <a:cs typeface="Calibri" panose="020F0502020204030204" pitchFamily="34" charset="0"/>
              </a:rPr>
              <a:t>9</a:t>
            </a:r>
            <a:r>
              <a:rPr lang="es-ES" dirty="0">
                <a:cs typeface="Calibri" panose="020F0502020204030204" pitchFamily="34" charset="0"/>
              </a:rPr>
              <a:t>,38€</a:t>
            </a:r>
          </a:p>
          <a:p>
            <a:endParaRPr lang="es-E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819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-1"/>
  <p:tag name="MIO_FALLBACK_LAYOUT" val="9"/>
  <p:tag name="MIO_SHOW_DATE" val="False"/>
  <p:tag name="MIO_SHOW_FOOTER" val="False"/>
  <p:tag name="MIO_SHOW_PAGENUMBER" val="True"/>
  <p:tag name="MIO_AVOID_BLANK_LAYOUT" val="True"/>
  <p:tag name="MIO_CD_LAYOUT_VALID_AREA" val="True"/>
  <p:tag name="MIO_NUMBER_OF_VALID_LAYOUTS" val="10"/>
  <p:tag name="MIO_HDS" val="True"/>
  <p:tag name="MIO_SKIPVERSION" val="01.01.0001 00:00:00"/>
  <p:tag name="MIO_EKGUID" val="ac6b6af0-82fc-492f-8d1e-8815123489b7"/>
  <p:tag name="MIO_UPDATE" val="True"/>
  <p:tag name="MIO_VERSION" val="17.04.2018 11:00:16"/>
  <p:tag name="MIO_DBID" val="90957D0D-7A67-44BA-9BAA-E7FCAB30649B"/>
  <p:tag name="MIO_LASTDOWNLOADED" val="09.12.2019 14:14:51"/>
  <p:tag name="MIO_OBJECTNAME" val="Master Vaillant Group 16:9"/>
  <p:tag name="MIO_CDID" val="adad0675-16be-42fc-8c63-3512b1eb2b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  <p:tag name="MIO_USER_INPUT_REQUIRED" val="Logo auf Finanzfolien deaktivieren;Deaktivieren Sie mit einem Klick das Logo auf den Finanzfolien."/>
  <p:tag name="MIO_USER_INPUT_OPTIONAL" val=" "/>
  <p:tag name="MIO_USER_INPUT_FIXED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d906a707-1054-434d-84ce-94776b0e82bf"/>
  <p:tag name="MIO_EKGUID" val="3b59e639-aaf7-45a1-bbab-9edbd4cc7283"/>
  <p:tag name="MIO_UPDATE" val="True"/>
  <p:tag name="MIO_VERSION" val="05.02.2018 17:05:27"/>
  <p:tag name="MIO_DBID" val="90957D0D-7A67-44BA-9BAA-E7FCAB30649B"/>
  <p:tag name="MIO_LASTDOWNLOADED" val="05.02.2018 18:17:43"/>
  <p:tag name="MIO_OBJECTNAME" val="16:9 Finanzfolien aktiviert#aktiviert"/>
  <p:tag name="MIO_LASTEDITORNAME" val="Hannah Rasp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SKIP_CDCHECK" val="True"/>
  <p:tag name="MIO_USER_INPUT_REQUIRED" val="Logo auf Finanzfolien deaktivieren;Deaktivieren Sie mit einem Klick das Logo auf den Finanzfolien."/>
  <p:tag name="MIO_USER_INPUT_OPTIONAL" val=" "/>
  <p:tag name="MIO_USER_INPUT_FIXED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USER_INPUT_REQUIRED" val="Datum;Bitte geben Sie hier das Datum für Ihre Präsentation ein."/>
  <p:tag name="MIO_USER_INPUT_TEXT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heme/theme1.xml><?xml version="1.0" encoding="utf-8"?>
<a:theme xmlns:a="http://schemas.openxmlformats.org/drawingml/2006/main" name="Master Vaillant Group">
  <a:themeElements>
    <a:clrScheme name="Benutzerdefiniert 2">
      <a:dk1>
        <a:sysClr val="windowText" lastClr="000000"/>
      </a:dk1>
      <a:lt1>
        <a:sysClr val="window" lastClr="FFFFFF"/>
      </a:lt1>
      <a:dk2>
        <a:srgbClr val="005382"/>
      </a:dk2>
      <a:lt2>
        <a:srgbClr val="D7D7D8"/>
      </a:lt2>
      <a:accent1>
        <a:srgbClr val="85A0BF"/>
      </a:accent1>
      <a:accent2>
        <a:srgbClr val="B5C6DA"/>
      </a:accent2>
      <a:accent3>
        <a:srgbClr val="C3C4C6"/>
      </a:accent3>
      <a:accent4>
        <a:srgbClr val="9A9B9D"/>
      </a:accent4>
      <a:accent5>
        <a:srgbClr val="2B628F"/>
      </a:accent5>
      <a:accent6>
        <a:srgbClr val="DFD1A8"/>
      </a:accent6>
      <a:hlink>
        <a:srgbClr val="434343"/>
      </a:hlink>
      <a:folHlink>
        <a:srgbClr val="84848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400" b="0" i="0" u="none" baseline="0" dirty="0" smtClean="0">
            <a:solidFill>
              <a:srgbClr val="FFFFFF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0"/>
          </a:spcAft>
          <a:defRPr sz="1400" b="0" i="0" u="none" baseline="0" dirty="0" smtClean="0">
            <a:solidFill>
              <a:srgbClr val="000000"/>
            </a:solidFill>
            <a:latin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11905</TotalTime>
  <Words>618</Words>
  <Application>Microsoft Office PowerPoint</Application>
  <PresentationFormat>Panorámica</PresentationFormat>
  <Paragraphs>149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Master Vaillant Group</vt:lpstr>
      <vt:lpstr>Financiación Bombas de Calor</vt:lpstr>
      <vt:lpstr>Credinstal</vt:lpstr>
      <vt:lpstr>Credinstal</vt:lpstr>
      <vt:lpstr>Financiación BC</vt:lpstr>
      <vt:lpstr>Financiación BC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Perez, Lorena</dc:creator>
  <cp:lastModifiedBy>usuari</cp:lastModifiedBy>
  <cp:revision>131</cp:revision>
  <cp:lastPrinted>2019-12-10T11:49:33Z</cp:lastPrinted>
  <dcterms:created xsi:type="dcterms:W3CDTF">2019-12-09T07:56:30Z</dcterms:created>
  <dcterms:modified xsi:type="dcterms:W3CDTF">2021-02-15T20:40:38Z</dcterms:modified>
</cp:coreProperties>
</file>