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4"/>
    <p:sldMasterId id="2147483741" r:id="rId5"/>
    <p:sldMasterId id="2147483807" r:id="rId6"/>
  </p:sldMasterIdLst>
  <p:notesMasterIdLst>
    <p:notesMasterId r:id="rId28"/>
  </p:notesMasterIdLst>
  <p:handoutMasterIdLst>
    <p:handoutMasterId r:id="rId29"/>
  </p:handoutMasterIdLst>
  <p:sldIdLst>
    <p:sldId id="264" r:id="rId7"/>
    <p:sldId id="5380" r:id="rId8"/>
    <p:sldId id="808" r:id="rId9"/>
    <p:sldId id="5381" r:id="rId10"/>
    <p:sldId id="266" r:id="rId11"/>
    <p:sldId id="809" r:id="rId12"/>
    <p:sldId id="805" r:id="rId13"/>
    <p:sldId id="5382" r:id="rId14"/>
    <p:sldId id="5383" r:id="rId15"/>
    <p:sldId id="5384" r:id="rId16"/>
    <p:sldId id="806" r:id="rId17"/>
    <p:sldId id="269" r:id="rId18"/>
    <p:sldId id="267" r:id="rId19"/>
    <p:sldId id="271" r:id="rId20"/>
    <p:sldId id="807" r:id="rId21"/>
    <p:sldId id="803" r:id="rId22"/>
    <p:sldId id="804" r:id="rId23"/>
    <p:sldId id="5379" r:id="rId24"/>
    <p:sldId id="4840" r:id="rId25"/>
    <p:sldId id="4933" r:id="rId26"/>
    <p:sldId id="263" r:id="rId27"/>
  </p:sldIdLst>
  <p:sldSz cx="9144000" cy="5143500" type="screen16x9"/>
  <p:notesSz cx="6858000" cy="9144000"/>
  <p:custDataLst>
    <p:tags r:id="rId30"/>
  </p:custData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3C43D-FEB0-72F3-80AA-759540374274}" name="Onigata, Naoko" initials="ON" userId="S::Naoko.Onigata@eu.panasonic.com::d7d94b6c-6b65-41db-a0e8-530ca69a4ace" providerId="AD"/>
  <p188:author id="{A1DDC740-F4A8-147A-E02D-EDC8ECAA8F6B}" name="Sprengart, Uwe" initials="SU" userId="S::Uwe.Sprengart@eu.panasonic.com::00a4fb0b-a36f-4e09-8b9e-fad0296efa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FCA"/>
    <a:srgbClr val="E06136"/>
    <a:srgbClr val="E9EFE5"/>
    <a:srgbClr val="006685"/>
    <a:srgbClr val="FFFFFF"/>
    <a:srgbClr val="000000"/>
    <a:srgbClr val="0070C0"/>
    <a:srgbClr val="0000FF"/>
    <a:srgbClr val="99CC00"/>
    <a:srgbClr val="006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09F0C-D6E4-4644-A068-5273B1B277F7}" v="39" dt="2022-06-08T08:23:02.316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0" autoAdjust="0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66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Arial Narrow Normal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790F2-E60D-8142-93A6-58CE5130E783}" type="datetimeFigureOut">
              <a:rPr lang="es-ES_tradnl" smtClean="0">
                <a:latin typeface="Arial Narrow Normal" charset="0"/>
              </a:rPr>
              <a:t>14/06/2022</a:t>
            </a:fld>
            <a:endParaRPr lang="es-ES_tradnl" dirty="0">
              <a:latin typeface="Arial Narrow Normal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Arial Narrow Normal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F141F-10FC-804C-B6FE-2DC6F7194488}" type="slidenum">
              <a:rPr lang="es-ES_tradnl" smtClean="0">
                <a:latin typeface="Arial Narrow Normal" charset="0"/>
              </a:rPr>
              <a:t>‹Nº›</a:t>
            </a:fld>
            <a:endParaRPr lang="es-ES_tradnl" dirty="0">
              <a:latin typeface="Arial Narrow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8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Narrow Normal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Narrow Normal" charset="0"/>
              </a:defRPr>
            </a:lvl1pPr>
          </a:lstStyle>
          <a:p>
            <a:fld id="{CEA7A089-4EB5-3B4F-8104-94D44B33FC6A}" type="datetimeFigureOut">
              <a:rPr lang="es-ES_tradnl" smtClean="0"/>
              <a:pPr/>
              <a:t>14/06/2022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Narrow Normal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Narrow Normal" charset="0"/>
              </a:defRPr>
            </a:lvl1pPr>
          </a:lstStyle>
          <a:p>
            <a:fld id="{88726066-04D6-784A-9A93-C21138CB453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Narrow Norm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Narrow Norm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Narrow Norm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Narrow Norm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Narrow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6066-04D6-784A-9A93-C21138CB453C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 Norm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 Norm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6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6066-04D6-784A-9A93-C21138CB453C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608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COi-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C90D290B-0437-4350-B324-3BCAC120E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</p:spPr>
      </p:pic>
      <p:sp>
        <p:nvSpPr>
          <p:cNvPr id="4" name="Título 7"/>
          <p:cNvSpPr>
            <a:spLocks noGrp="1"/>
          </p:cNvSpPr>
          <p:nvPr>
            <p:ph type="title" hasCustomPrompt="1"/>
          </p:nvPr>
        </p:nvSpPr>
        <p:spPr>
          <a:xfrm>
            <a:off x="1436161" y="972929"/>
            <a:ext cx="6271683" cy="1143000"/>
          </a:xfrm>
          <a:prstGeom prst="rect">
            <a:avLst/>
          </a:prstGeom>
        </p:spPr>
        <p:txBody>
          <a:bodyPr/>
          <a:lstStyle>
            <a:lvl1pPr algn="ctr">
              <a:defRPr sz="3400" b="1" i="0" baseline="0">
                <a:latin typeface="Arial Narrow Normal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85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+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7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3097-7638-4234-BF78-822B8213CCC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8D42-DC77-49F7-ADA7-985A85FCD18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6DFEDBD-1332-468F-8C01-7DDE178093FA}"/>
              </a:ext>
            </a:extLst>
          </p:cNvPr>
          <p:cNvSpPr/>
          <p:nvPr userDrawn="1"/>
        </p:nvSpPr>
        <p:spPr>
          <a:xfrm>
            <a:off x="7416000" y="3847500"/>
            <a:ext cx="1728000" cy="1296000"/>
          </a:xfrm>
          <a:prstGeom prst="rect">
            <a:avLst/>
          </a:prstGeom>
          <a:solidFill>
            <a:srgbClr val="E8EEE2"/>
          </a:solidFill>
          <a:ln w="38100">
            <a:solidFill>
              <a:srgbClr val="0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6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+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7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3097-7638-4234-BF78-822B8213CCC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8D42-DC77-49F7-ADA7-985A85FCD183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3B5188-94F2-4E16-8C8F-CF4E9879E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7751284" y="2792257"/>
            <a:ext cx="945000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+FF+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7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3097-7638-4234-BF78-822B8213CCC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8D42-DC77-49F7-ADA7-985A85FCD183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3B5188-94F2-4E16-8C8F-CF4E9879E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7751284" y="2792257"/>
            <a:ext cx="945000" cy="945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5C5C086-2793-4264-8F36-81D40A6BA00E}"/>
              </a:ext>
            </a:extLst>
          </p:cNvPr>
          <p:cNvSpPr/>
          <p:nvPr userDrawn="1"/>
        </p:nvSpPr>
        <p:spPr>
          <a:xfrm>
            <a:off x="7416000" y="3847500"/>
            <a:ext cx="1728000" cy="1296000"/>
          </a:xfrm>
          <a:prstGeom prst="rect">
            <a:avLst/>
          </a:prstGeom>
          <a:solidFill>
            <a:srgbClr val="E8EEE2"/>
          </a:solidFill>
          <a:ln w="38100">
            <a:solidFill>
              <a:srgbClr val="0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9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D939E7F-8A9D-453F-B758-0E6AB914A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972" y="4567770"/>
            <a:ext cx="2512861" cy="2213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F3FC34E-AFDA-4455-98F1-8E684FB0CD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372" y="2349089"/>
            <a:ext cx="2879258" cy="4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i-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C90D290B-0437-4350-B324-3BCAC120E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ítulo 7"/>
          <p:cNvSpPr>
            <a:spLocks noGrp="1"/>
          </p:cNvSpPr>
          <p:nvPr>
            <p:ph type="title" hasCustomPrompt="1"/>
          </p:nvPr>
        </p:nvSpPr>
        <p:spPr>
          <a:xfrm>
            <a:off x="1436158" y="972929"/>
            <a:ext cx="6271683" cy="1143000"/>
          </a:xfrm>
          <a:prstGeom prst="rect">
            <a:avLst/>
          </a:prstGeom>
        </p:spPr>
        <p:txBody>
          <a:bodyPr/>
          <a:lstStyle>
            <a:lvl1pPr algn="ctr">
              <a:defRPr sz="3400" b="1" i="0" baseline="0">
                <a:latin typeface="Arial Narrow Normal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708E9B-7283-41F4-B267-42CD56DED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31" y="4657136"/>
            <a:ext cx="2352977" cy="333928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457AC6E3-2A6E-4695-BA49-B0131CA54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0516"/>
          <a:stretch/>
        </p:blipFill>
        <p:spPr>
          <a:xfrm>
            <a:off x="333601" y="4740808"/>
            <a:ext cx="1865438" cy="1665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EFA38C-0DF5-45E9-979C-417C53FEF2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003" y="660544"/>
            <a:ext cx="1111307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60000" y="743316"/>
            <a:ext cx="8424000" cy="3941447"/>
          </a:xfrm>
        </p:spPr>
        <p:txBody>
          <a:bodyPr rIns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6272079-F554-4B60-AE95-EBF0D46BF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0" tIns="0" rIns="0" bIns="0" rtlCol="0" anchor="t" anchorCtr="0">
            <a:noAutofit/>
          </a:bodyPr>
          <a:lstStyle>
            <a:lvl1pPr>
              <a:defRPr lang="en-GB" sz="2400">
                <a:latin typeface="+mj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115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5C87D-0A2A-4542-97D0-7CF8C502B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41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60000" y="745200"/>
            <a:ext cx="4052323" cy="388712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710672" y="745200"/>
            <a:ext cx="4051666" cy="388712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B8B200-2929-4E43-B4DF-08DBC59C6F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29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0000" y="741362"/>
            <a:ext cx="3194052" cy="2087561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 hasCustomPrompt="1"/>
          </p:nvPr>
        </p:nvSpPr>
        <p:spPr>
          <a:xfrm>
            <a:off x="3887788" y="741363"/>
            <a:ext cx="4870450" cy="365442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828924"/>
            <a:ext cx="3194052" cy="15732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62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t" anchorCtr="0">
            <a:normAutofit/>
          </a:bodyPr>
          <a:lstStyle>
            <a:lvl1pPr algn="ctr">
              <a:defRPr sz="30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26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_ECOi-W +R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C90D290B-0437-4350-B324-3BCAC120E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</p:spPr>
      </p:pic>
      <p:sp>
        <p:nvSpPr>
          <p:cNvPr id="4" name="Título 7"/>
          <p:cNvSpPr>
            <a:spLocks noGrp="1"/>
          </p:cNvSpPr>
          <p:nvPr>
            <p:ph type="title" hasCustomPrompt="1"/>
          </p:nvPr>
        </p:nvSpPr>
        <p:spPr>
          <a:xfrm>
            <a:off x="1436161" y="972929"/>
            <a:ext cx="6271683" cy="1143000"/>
          </a:xfrm>
          <a:prstGeom prst="rect">
            <a:avLst/>
          </a:prstGeom>
        </p:spPr>
        <p:txBody>
          <a:bodyPr/>
          <a:lstStyle>
            <a:lvl1pPr algn="ctr">
              <a:defRPr sz="3400" b="1" i="0" baseline="0">
                <a:latin typeface="Arial Narrow Normal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D6660C09-13A4-4C6A-89BF-684FF638D1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1659" y="695703"/>
            <a:ext cx="1043365" cy="9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60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314451"/>
            <a:ext cx="6858000" cy="26289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8318E603-6E09-404E-B0F0-415CB3DD1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725"/>
            <a:ext cx="6505856" cy="458623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GB" sz="2400">
                <a:latin typeface="+mj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054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t" anchorCtr="0">
            <a:normAutofit/>
          </a:bodyPr>
          <a:lstStyle>
            <a:lvl1pPr>
              <a:defRPr sz="40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155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3FC34E-AFDA-4455-98F1-8E684FB0C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2371" y="2349087"/>
            <a:ext cx="2879258" cy="445325"/>
          </a:xfrm>
          <a:prstGeom prst="rect">
            <a:avLst/>
          </a:prstGeom>
        </p:spPr>
      </p:pic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09818862-5143-4CFD-A665-5F89C9399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217"/>
          <a:stretch/>
        </p:blipFill>
        <p:spPr>
          <a:xfrm>
            <a:off x="3371969" y="4567768"/>
            <a:ext cx="2512861" cy="2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+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F4F6EE-96C2-4C48-BC6A-6E42B9B2E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21572" y="-2858"/>
            <a:ext cx="945000" cy="94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65C87D-0A2A-4542-97D0-7CF8C502B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84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COi-W +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C90D290B-0437-4350-B324-3BCAC120E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</p:spPr>
      </p:pic>
      <p:sp>
        <p:nvSpPr>
          <p:cNvPr id="4" name="Título 7"/>
          <p:cNvSpPr>
            <a:spLocks noGrp="1"/>
          </p:cNvSpPr>
          <p:nvPr>
            <p:ph type="title" hasCustomPrompt="1"/>
          </p:nvPr>
        </p:nvSpPr>
        <p:spPr>
          <a:xfrm>
            <a:off x="1436161" y="972929"/>
            <a:ext cx="6271683" cy="1143000"/>
          </a:xfrm>
          <a:prstGeom prst="rect">
            <a:avLst/>
          </a:prstGeom>
        </p:spPr>
        <p:txBody>
          <a:bodyPr/>
          <a:lstStyle>
            <a:lvl1pPr algn="ctr">
              <a:defRPr sz="3400" b="1" i="0" baseline="0">
                <a:latin typeface="Arial Narrow Normal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242F1C-373C-4BC1-B276-EE61486140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7650500" y="943567"/>
            <a:ext cx="945000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COi-W + R32 +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C90D290B-0437-4350-B324-3BCAC120E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</p:spPr>
      </p:pic>
      <p:sp>
        <p:nvSpPr>
          <p:cNvPr id="4" name="Título 7"/>
          <p:cNvSpPr>
            <a:spLocks noGrp="1"/>
          </p:cNvSpPr>
          <p:nvPr>
            <p:ph type="title" hasCustomPrompt="1"/>
          </p:nvPr>
        </p:nvSpPr>
        <p:spPr>
          <a:xfrm>
            <a:off x="1436161" y="972929"/>
            <a:ext cx="6271683" cy="1143000"/>
          </a:xfrm>
          <a:prstGeom prst="rect">
            <a:avLst/>
          </a:prstGeom>
        </p:spPr>
        <p:txBody>
          <a:bodyPr/>
          <a:lstStyle>
            <a:lvl1pPr algn="ctr">
              <a:defRPr sz="3400" b="1" i="0" baseline="0">
                <a:latin typeface="Arial Narrow Normal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E9806D58-B879-4B30-BEFD-7EF3443E6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161" y="589132"/>
            <a:ext cx="1043365" cy="9552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242F1C-373C-4BC1-B276-EE61486140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7863257" y="1222199"/>
            <a:ext cx="945000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5C87D-0A2A-4542-97D0-7CF8C502B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60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+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5C87D-0A2A-4542-97D0-7CF8C502B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42575E-EE3F-45C1-BDD5-6A83045366DC}"/>
              </a:ext>
            </a:extLst>
          </p:cNvPr>
          <p:cNvSpPr/>
          <p:nvPr userDrawn="1"/>
        </p:nvSpPr>
        <p:spPr>
          <a:xfrm>
            <a:off x="7416000" y="3847500"/>
            <a:ext cx="1728000" cy="1296000"/>
          </a:xfrm>
          <a:prstGeom prst="rect">
            <a:avLst/>
          </a:prstGeom>
          <a:solidFill>
            <a:srgbClr val="E8EEE2"/>
          </a:solidFill>
          <a:ln w="38100">
            <a:solidFill>
              <a:srgbClr val="0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+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F4F6EE-96C2-4C48-BC6A-6E42B9B2E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21572" y="-2858"/>
            <a:ext cx="945000" cy="94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65C87D-0A2A-4542-97D0-7CF8C502B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27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+FF+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F4F6EE-96C2-4C48-BC6A-6E42B9B2E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21572" y="-2858"/>
            <a:ext cx="945000" cy="94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65C87D-0A2A-4542-97D0-7CF8C502B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2D42678-0480-4CD7-A148-6931B1CDCCDE}"/>
              </a:ext>
            </a:extLst>
          </p:cNvPr>
          <p:cNvSpPr/>
          <p:nvPr userDrawn="1"/>
        </p:nvSpPr>
        <p:spPr>
          <a:xfrm>
            <a:off x="7416000" y="3847500"/>
            <a:ext cx="1728000" cy="1296000"/>
          </a:xfrm>
          <a:prstGeom prst="rect">
            <a:avLst/>
          </a:prstGeom>
          <a:solidFill>
            <a:srgbClr val="E8EEE2"/>
          </a:solidFill>
          <a:ln w="38100">
            <a:solidFill>
              <a:srgbClr val="0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7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3097-7638-4234-BF78-822B8213CCC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8D42-DC77-49F7-ADA7-985A85FCD1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6">
            <a:extLst>
              <a:ext uri="{FF2B5EF4-FFF2-40B4-BE49-F238E27FC236}">
                <a16:creationId xmlns:a16="http://schemas.microsoft.com/office/drawing/2014/main" id="{30617438-DF9A-468D-B164-09AD35F8EE31}"/>
              </a:ext>
            </a:extLst>
          </p:cNvPr>
          <p:cNvCxnSpPr>
            <a:cxnSpLocks/>
          </p:cNvCxnSpPr>
          <p:nvPr userDrawn="1"/>
        </p:nvCxnSpPr>
        <p:spPr>
          <a:xfrm>
            <a:off x="359999" y="4796739"/>
            <a:ext cx="8424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0000" y="172727"/>
            <a:ext cx="6526576" cy="4586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19B0F0-C726-4AA9-9DF4-C54CD093E2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003" y="4908707"/>
            <a:ext cx="1656521" cy="145950"/>
          </a:xfrm>
          <a:prstGeom prst="rect">
            <a:avLst/>
          </a:prstGeom>
        </p:spPr>
      </p:pic>
      <p:cxnSp>
        <p:nvCxnSpPr>
          <p:cNvPr id="10" name="Gerader Verbinder 6">
            <a:extLst>
              <a:ext uri="{FF2B5EF4-FFF2-40B4-BE49-F238E27FC236}">
                <a16:creationId xmlns:a16="http://schemas.microsoft.com/office/drawing/2014/main" id="{30617438-DF9A-468D-B164-09AD35F8EE31}"/>
              </a:ext>
            </a:extLst>
          </p:cNvPr>
          <p:cNvCxnSpPr>
            <a:cxnSpLocks/>
          </p:cNvCxnSpPr>
          <p:nvPr userDrawn="1"/>
        </p:nvCxnSpPr>
        <p:spPr>
          <a:xfrm>
            <a:off x="359999" y="631350"/>
            <a:ext cx="8424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00297D0-71FC-4B25-8FAF-3FDCF5B20D3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653" y="198177"/>
            <a:ext cx="1654215" cy="255852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9999" y="743318"/>
            <a:ext cx="8424000" cy="39414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3AC1F-BFEA-4C09-AB86-7CB7AD54B3A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612307"/>
            <a:ext cx="545849" cy="5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5" r:id="rId2"/>
    <p:sldLayoutId id="2147483755" r:id="rId3"/>
    <p:sldLayoutId id="2147483766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360354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41325" indent="-184145" algn="l" defTabSz="360354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985814" indent="-182558" algn="l" defTabSz="360354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42991" indent="-174621" algn="l" defTabSz="360354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797005" indent="-182558" algn="l" defTabSz="360354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6">
            <a:extLst>
              <a:ext uri="{FF2B5EF4-FFF2-40B4-BE49-F238E27FC236}">
                <a16:creationId xmlns:a16="http://schemas.microsoft.com/office/drawing/2014/main" id="{30617438-DF9A-468D-B164-09AD35F8EE31}"/>
              </a:ext>
            </a:extLst>
          </p:cNvPr>
          <p:cNvCxnSpPr>
            <a:cxnSpLocks/>
          </p:cNvCxnSpPr>
          <p:nvPr userDrawn="1"/>
        </p:nvCxnSpPr>
        <p:spPr>
          <a:xfrm>
            <a:off x="359999" y="4796737"/>
            <a:ext cx="8424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0000" y="172725"/>
            <a:ext cx="6526576" cy="4586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0" name="Gerader Verbinder 6">
            <a:extLst>
              <a:ext uri="{FF2B5EF4-FFF2-40B4-BE49-F238E27FC236}">
                <a16:creationId xmlns:a16="http://schemas.microsoft.com/office/drawing/2014/main" id="{30617438-DF9A-468D-B164-09AD35F8EE31}"/>
              </a:ext>
            </a:extLst>
          </p:cNvPr>
          <p:cNvCxnSpPr>
            <a:cxnSpLocks/>
          </p:cNvCxnSpPr>
          <p:nvPr userDrawn="1"/>
        </p:nvCxnSpPr>
        <p:spPr>
          <a:xfrm>
            <a:off x="359999" y="631348"/>
            <a:ext cx="8424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00297D0-71FC-4B25-8FAF-3FDCF5B20D3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07650" y="198177"/>
            <a:ext cx="1654215" cy="255852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9999" y="743316"/>
            <a:ext cx="8424000" cy="39414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3AC1F-BFEA-4C09-AB86-7CB7AD54B3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4612305"/>
            <a:ext cx="545849" cy="531195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A627A6-0D30-4B68-A4BD-6644899D6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3217"/>
          <a:stretch/>
        </p:blipFill>
        <p:spPr>
          <a:xfrm>
            <a:off x="7107649" y="4908707"/>
            <a:ext cx="1655629" cy="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360363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41338" indent="-184150" algn="l" defTabSz="360363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985838" indent="-182563" algn="l" defTabSz="360363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43025" indent="-174625" algn="l" defTabSz="360363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797050" indent="-182563" algn="l" defTabSz="360363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6">
            <a:extLst>
              <a:ext uri="{FF2B5EF4-FFF2-40B4-BE49-F238E27FC236}">
                <a16:creationId xmlns:a16="http://schemas.microsoft.com/office/drawing/2014/main" id="{30617438-DF9A-468D-B164-09AD35F8EE31}"/>
              </a:ext>
            </a:extLst>
          </p:cNvPr>
          <p:cNvCxnSpPr>
            <a:cxnSpLocks/>
          </p:cNvCxnSpPr>
          <p:nvPr userDrawn="1"/>
        </p:nvCxnSpPr>
        <p:spPr>
          <a:xfrm>
            <a:off x="359999" y="4796737"/>
            <a:ext cx="8424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60000" y="172725"/>
            <a:ext cx="6526576" cy="4586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19B0F0-C726-4AA9-9DF4-C54CD093E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0" y="4908707"/>
            <a:ext cx="1656521" cy="145950"/>
          </a:xfrm>
          <a:prstGeom prst="rect">
            <a:avLst/>
          </a:prstGeom>
        </p:spPr>
      </p:pic>
      <p:cxnSp>
        <p:nvCxnSpPr>
          <p:cNvPr id="10" name="Gerader Verbinder 6">
            <a:extLst>
              <a:ext uri="{FF2B5EF4-FFF2-40B4-BE49-F238E27FC236}">
                <a16:creationId xmlns:a16="http://schemas.microsoft.com/office/drawing/2014/main" id="{30617438-DF9A-468D-B164-09AD35F8EE31}"/>
              </a:ext>
            </a:extLst>
          </p:cNvPr>
          <p:cNvCxnSpPr>
            <a:cxnSpLocks/>
          </p:cNvCxnSpPr>
          <p:nvPr userDrawn="1"/>
        </p:nvCxnSpPr>
        <p:spPr>
          <a:xfrm>
            <a:off x="359999" y="631348"/>
            <a:ext cx="8424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00297D0-71FC-4B25-8FAF-3FDCF5B20D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7650" y="198177"/>
            <a:ext cx="1654215" cy="255852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9999" y="743316"/>
            <a:ext cx="8424000" cy="39414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3AC1F-BFEA-4C09-AB86-7CB7AD54B3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000" y="4612305"/>
            <a:ext cx="545849" cy="5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360363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41338" indent="-184150" algn="l" defTabSz="360363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985838" indent="-182563" algn="l" defTabSz="360363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43025" indent="-174625" algn="l" defTabSz="360363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797050" indent="-182563" algn="l" defTabSz="360363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neu.sharepoint.com/sites/skyshare/PAPAEU/Planning/Shared%20Documents/HQ%20(Functions)/Marketing/Competitor%20comparison/Chiller_NSC_SUPPORT_FILE_220411_Comparison_Shared.xlsx?d=w01774ae3cbe8442384033829d5e9290b" TargetMode="External"/><Relationship Id="rId7" Type="http://schemas.openxmlformats.org/officeDocument/2006/relationships/image" Target="../media/image68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hyperlink" Target="http://www.panasonicproclub.com/" TargetMode="External"/><Relationship Id="rId7" Type="http://schemas.openxmlformats.org/officeDocument/2006/relationships/hyperlink" Target="https://www.instagram.com/panasonic_heatingcooling_eu/" TargetMode="External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hyperlink" Target="http://www.aircon.panasonic.eu/ES_es" TargetMode="External"/><Relationship Id="rId16" Type="http://schemas.openxmlformats.org/officeDocument/2006/relationships/hyperlink" Target="mailto:satclima.pesp@eu.panasonic.co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twitter.com/PanasonicHC_es" TargetMode="External"/><Relationship Id="rId11" Type="http://schemas.openxmlformats.org/officeDocument/2006/relationships/image" Target="../media/image74.png"/><Relationship Id="rId5" Type="http://schemas.openxmlformats.org/officeDocument/2006/relationships/hyperlink" Target="http://www.youtube.com/user/PanasonicAirCon" TargetMode="External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hyperlink" Target="http://www.linkedin.com/company/panasonic-heating-and-cooling-solutions-europe/" TargetMode="External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12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89A9-8D12-48D3-9FB3-5EDE127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Enfriadora</a:t>
            </a:r>
            <a:r>
              <a:rPr lang="en-GB" dirty="0"/>
              <a:t> </a:t>
            </a:r>
            <a:r>
              <a:rPr lang="en-GB" dirty="0" err="1"/>
              <a:t>ECOi</a:t>
            </a:r>
            <a:r>
              <a:rPr lang="en-GB" dirty="0"/>
              <a:t>-W R32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 err="1"/>
              <a:t>Introducción</a:t>
            </a:r>
            <a:br>
              <a:rPr lang="en-GB" dirty="0"/>
            </a:b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Modelos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U-xxxCM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U-xxxCN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U-xxxCO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U-xxxCQ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U-xxxCR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U-xxxCS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2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057C52-796B-4D9B-88A4-27143693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07" y="1310741"/>
            <a:ext cx="5734050" cy="29155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31CE80-7327-4319-BE77-8CC7979D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Características</a:t>
            </a:r>
            <a:r>
              <a:rPr lang="en-GB" dirty="0"/>
              <a:t> del </a:t>
            </a:r>
            <a:r>
              <a:rPr lang="en-GB" dirty="0" err="1"/>
              <a:t>producto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E5AB24-182D-49AB-A8E9-02684FFFC478}"/>
              </a:ext>
            </a:extLst>
          </p:cNvPr>
          <p:cNvSpPr txBox="1"/>
          <p:nvPr/>
        </p:nvSpPr>
        <p:spPr>
          <a:xfrm rot="16200000">
            <a:off x="303363" y="2462698"/>
            <a:ext cx="2453643" cy="50004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/>
            <a:r>
              <a:rPr lang="es-ES" sz="1200" b="1" spc="300" dirty="0">
                <a:solidFill>
                  <a:srgbClr val="006685"/>
                </a:solidFill>
              </a:rPr>
              <a:t>Temperatura exterior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F2A906-7C0C-4242-A125-2CC219A2793E}"/>
              </a:ext>
            </a:extLst>
          </p:cNvPr>
          <p:cNvSpPr txBox="1"/>
          <p:nvPr/>
        </p:nvSpPr>
        <p:spPr>
          <a:xfrm>
            <a:off x="2049781" y="4267156"/>
            <a:ext cx="5356860" cy="3353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/>
            <a:r>
              <a:rPr lang="es-ES" sz="1200" b="1" spc="300" dirty="0">
                <a:solidFill>
                  <a:srgbClr val="006685"/>
                </a:solidFill>
              </a:rPr>
              <a:t>Temperatura de impulsión*</a:t>
            </a:r>
            <a:endParaRPr lang="es-ES" sz="12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EDE7EF-C294-42C0-BB08-5EB94A348931}"/>
              </a:ext>
            </a:extLst>
          </p:cNvPr>
          <p:cNvSpPr txBox="1"/>
          <p:nvPr/>
        </p:nvSpPr>
        <p:spPr>
          <a:xfrm>
            <a:off x="2049781" y="1195099"/>
            <a:ext cx="3893820" cy="2743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85000" lnSpcReduction="20000"/>
          </a:bodyPr>
          <a:lstStyle/>
          <a:p>
            <a:r>
              <a:rPr lang="es-ES" b="1" dirty="0">
                <a:solidFill>
                  <a:srgbClr val="E06136"/>
                </a:solidFill>
              </a:rPr>
              <a:t>CALEFACCIÓN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8E03416-E45D-4C75-BC73-42D1C02EAD2C}"/>
              </a:ext>
            </a:extLst>
          </p:cNvPr>
          <p:cNvGrpSpPr/>
          <p:nvPr/>
        </p:nvGrpSpPr>
        <p:grpSpPr>
          <a:xfrm>
            <a:off x="360000" y="582242"/>
            <a:ext cx="8497250" cy="458623"/>
            <a:chOff x="360000" y="582242"/>
            <a:chExt cx="8497250" cy="458623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D9F9C-8B79-4AED-A616-D744D0EA5F73}"/>
                </a:ext>
              </a:extLst>
            </p:cNvPr>
            <p:cNvSpPr txBox="1"/>
            <p:nvPr/>
          </p:nvSpPr>
          <p:spPr>
            <a:xfrm>
              <a:off x="608280" y="582242"/>
              <a:ext cx="8248970" cy="458623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defPPr>
                <a:defRPr lang="es-ES"/>
              </a:defPPr>
              <a:lvl1pPr indent="0" defTabSz="360363">
                <a:lnSpc>
                  <a:spcPct val="100000"/>
                </a:lnSpc>
                <a:spcBef>
                  <a:spcPts val="1000"/>
                </a:spcBef>
                <a:buFont typeface="Arial"/>
                <a:buNone/>
                <a:defRPr sz="1600" b="0" i="0">
                  <a:latin typeface="Arial Narrow" panose="020B0606020202030204" pitchFamily="34" charset="0"/>
                </a:defRPr>
              </a:lvl1pPr>
              <a:lvl2pPr marL="541338" indent="-184150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>
                  <a:latin typeface="Arial Narrow" panose="020B0606020202030204" pitchFamily="34" charset="0"/>
                </a:defRPr>
              </a:lvl2pPr>
              <a:lvl3pPr marL="985838" indent="-182563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>
                  <a:latin typeface="Arial Narrow" panose="020B0606020202030204" pitchFamily="34" charset="0"/>
                </a:defRPr>
              </a:lvl3pPr>
              <a:lvl4pPr marL="1343025" indent="-174625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b="0" i="0">
                  <a:latin typeface="Arial Narrow" panose="020B0606020202030204" pitchFamily="34" charset="0"/>
                </a:defRPr>
              </a:lvl4pPr>
              <a:lvl5pPr marL="1797050" indent="-182563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b="0" i="0">
                  <a:latin typeface="Arial Narrow" panose="020B0606020202030204" pitchFamily="34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9pPr>
            </a:lstStyle>
            <a:p>
              <a:r>
                <a:rPr lang="es-ES" dirty="0"/>
                <a:t>Límites de trabajo (comparativa)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C40EBE4-D97C-4217-8B48-D88C27EAB3A3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TextBox 37">
            <a:extLst>
              <a:ext uri="{FF2B5EF4-FFF2-40B4-BE49-F238E27FC236}">
                <a16:creationId xmlns:a16="http://schemas.microsoft.com/office/drawing/2014/main" id="{E8B20426-4781-4EE2-8553-FB84BD4FB3A1}"/>
              </a:ext>
            </a:extLst>
          </p:cNvPr>
          <p:cNvSpPr txBox="1"/>
          <p:nvPr/>
        </p:nvSpPr>
        <p:spPr>
          <a:xfrm>
            <a:off x="915317" y="4792957"/>
            <a:ext cx="49415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/>
            <a:r>
              <a:rPr lang="es-ES" sz="800" dirty="0">
                <a:solidFill>
                  <a:srgbClr val="000000"/>
                </a:solidFill>
              </a:rPr>
              <a:t>*) </a:t>
            </a:r>
            <a:r>
              <a:rPr lang="es-ES" sz="800" b="0" i="0" u="none" strike="noStrike" baseline="0" dirty="0">
                <a:solidFill>
                  <a:srgbClr val="000000"/>
                </a:solidFill>
              </a:rPr>
              <a:t>Modelos 150 - 170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8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o 85">
            <a:extLst>
              <a:ext uri="{FF2B5EF4-FFF2-40B4-BE49-F238E27FC236}">
                <a16:creationId xmlns:a16="http://schemas.microsoft.com/office/drawing/2014/main" id="{29A3033F-62F9-459C-80A1-B44829CB749D}"/>
              </a:ext>
            </a:extLst>
          </p:cNvPr>
          <p:cNvGrpSpPr/>
          <p:nvPr/>
        </p:nvGrpSpPr>
        <p:grpSpPr>
          <a:xfrm>
            <a:off x="5856749" y="1684614"/>
            <a:ext cx="2900211" cy="740207"/>
            <a:chOff x="477927" y="625096"/>
            <a:chExt cx="2900211" cy="740207"/>
          </a:xfrm>
        </p:grpSpPr>
        <p:sp>
          <p:nvSpPr>
            <p:cNvPr id="88" name="Rectangle 31">
              <a:extLst>
                <a:ext uri="{FF2B5EF4-FFF2-40B4-BE49-F238E27FC236}">
                  <a16:creationId xmlns:a16="http://schemas.microsoft.com/office/drawing/2014/main" id="{AED2C767-81A3-46F2-ABC3-22D6B7C35991}"/>
                </a:ext>
              </a:extLst>
            </p:cNvPr>
            <p:cNvSpPr/>
            <p:nvPr/>
          </p:nvSpPr>
          <p:spPr>
            <a:xfrm>
              <a:off x="477927" y="691266"/>
              <a:ext cx="2900211" cy="674037"/>
            </a:xfrm>
            <a:prstGeom prst="rect">
              <a:avLst/>
            </a:prstGeom>
            <a:solidFill>
              <a:srgbClr val="E9E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9" name="TextBox 35">
              <a:extLst>
                <a:ext uri="{FF2B5EF4-FFF2-40B4-BE49-F238E27FC236}">
                  <a16:creationId xmlns:a16="http://schemas.microsoft.com/office/drawing/2014/main" id="{7DD0EC9B-3474-4698-A544-1E0C6F1C9A9C}"/>
                </a:ext>
              </a:extLst>
            </p:cNvPr>
            <p:cNvSpPr txBox="1"/>
            <p:nvPr/>
          </p:nvSpPr>
          <p:spPr>
            <a:xfrm>
              <a:off x="739621" y="894304"/>
              <a:ext cx="2631774" cy="460793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rmAutofit/>
            </a:bodyPr>
            <a:lstStyle/>
            <a:p>
              <a:r>
                <a:rPr lang="es-ES" sz="1100" dirty="0">
                  <a:solidFill>
                    <a:srgbClr val="000000"/>
                  </a:solidFill>
                </a:rPr>
                <a:t>Los dos compresores </a:t>
              </a:r>
              <a:r>
                <a:rPr lang="es-ES" sz="1100" dirty="0" err="1">
                  <a:solidFill>
                    <a:srgbClr val="000000"/>
                  </a:solidFill>
                </a:rPr>
                <a:t>scroll</a:t>
              </a:r>
              <a:r>
                <a:rPr lang="es-ES" sz="1100" dirty="0">
                  <a:solidFill>
                    <a:srgbClr val="000000"/>
                  </a:solidFill>
                </a:rPr>
                <a:t> están optimizados para el refrigerante R32</a:t>
              </a: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6A516919-3DEB-421D-8F58-A8FFC54825BF}"/>
                </a:ext>
              </a:extLst>
            </p:cNvPr>
            <p:cNvGrpSpPr/>
            <p:nvPr/>
          </p:nvGrpSpPr>
          <p:grpSpPr>
            <a:xfrm>
              <a:off x="497983" y="625096"/>
              <a:ext cx="2873412" cy="359289"/>
              <a:chOff x="497983" y="625096"/>
              <a:chExt cx="2873412" cy="359289"/>
            </a:xfrm>
          </p:grpSpPr>
          <p:sp>
            <p:nvSpPr>
              <p:cNvPr id="91" name="正方形/長方形 5">
                <a:extLst>
                  <a:ext uri="{FF2B5EF4-FFF2-40B4-BE49-F238E27FC236}">
                    <a16:creationId xmlns:a16="http://schemas.microsoft.com/office/drawing/2014/main" id="{017EF6E1-C5E6-4A33-8445-6627BE74F2BC}"/>
                  </a:ext>
                </a:extLst>
              </p:cNvPr>
              <p:cNvSpPr/>
              <p:nvPr/>
            </p:nvSpPr>
            <p:spPr>
              <a:xfrm>
                <a:off x="497983" y="714304"/>
                <a:ext cx="45719" cy="18080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正方形/長方形 5">
                <a:extLst>
                  <a:ext uri="{FF2B5EF4-FFF2-40B4-BE49-F238E27FC236}">
                    <a16:creationId xmlns:a16="http://schemas.microsoft.com/office/drawing/2014/main" id="{F4949BA9-AB0E-4295-A699-37796F7083CB}"/>
                  </a:ext>
                </a:extLst>
              </p:cNvPr>
              <p:cNvSpPr/>
              <p:nvPr/>
            </p:nvSpPr>
            <p:spPr>
              <a:xfrm>
                <a:off x="563223" y="71430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4</a:t>
                </a:r>
                <a:endParaRPr kumimoji="1" lang="ja-JP" altLang="en-US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CuadroTexto 92">
                <a:extLst>
                  <a:ext uri="{FF2B5EF4-FFF2-40B4-BE49-F238E27FC236}">
                    <a16:creationId xmlns:a16="http://schemas.microsoft.com/office/drawing/2014/main" id="{A41345A5-2C8B-491A-A826-557C28F1DEE4}"/>
                  </a:ext>
                </a:extLst>
              </p:cNvPr>
              <p:cNvSpPr txBox="1"/>
              <p:nvPr/>
            </p:nvSpPr>
            <p:spPr>
              <a:xfrm>
                <a:off x="706054" y="625096"/>
                <a:ext cx="2665341" cy="35928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normAutofit fontScale="92500"/>
              </a:bodyPr>
              <a:lstStyle/>
              <a:p>
                <a:r>
                  <a:rPr lang="es-ES" sz="1400" b="1" dirty="0"/>
                  <a:t>Compresores </a:t>
                </a:r>
                <a:r>
                  <a:rPr lang="es-ES" sz="1400" b="1" dirty="0" err="1"/>
                  <a:t>scroll</a:t>
                </a:r>
                <a:r>
                  <a:rPr lang="es-ES" sz="1400" b="1" dirty="0"/>
                  <a:t> de bajo consumo</a:t>
                </a:r>
              </a:p>
            </p:txBody>
          </p:sp>
        </p:grp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910E1A70-C504-40C5-804F-771D4FB3E835}"/>
              </a:ext>
            </a:extLst>
          </p:cNvPr>
          <p:cNvGrpSpPr/>
          <p:nvPr/>
        </p:nvGrpSpPr>
        <p:grpSpPr>
          <a:xfrm>
            <a:off x="5876804" y="633405"/>
            <a:ext cx="2880156" cy="1014669"/>
            <a:chOff x="5743889" y="612780"/>
            <a:chExt cx="3013071" cy="1014669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BFC7E240-9DE6-4C74-9163-78DDFC7E643D}"/>
                </a:ext>
              </a:extLst>
            </p:cNvPr>
            <p:cNvGrpSpPr/>
            <p:nvPr/>
          </p:nvGrpSpPr>
          <p:grpSpPr>
            <a:xfrm>
              <a:off x="5743889" y="612780"/>
              <a:ext cx="3013071" cy="1014669"/>
              <a:chOff x="477927" y="625096"/>
              <a:chExt cx="3013071" cy="1014669"/>
            </a:xfrm>
          </p:grpSpPr>
          <p:sp>
            <p:nvSpPr>
              <p:cNvPr id="78" name="Rectangle 31">
                <a:extLst>
                  <a:ext uri="{FF2B5EF4-FFF2-40B4-BE49-F238E27FC236}">
                    <a16:creationId xmlns:a16="http://schemas.microsoft.com/office/drawing/2014/main" id="{05254DE8-46B1-48F8-ADC4-A63EF70F1FBC}"/>
                  </a:ext>
                </a:extLst>
              </p:cNvPr>
              <p:cNvSpPr/>
              <p:nvPr/>
            </p:nvSpPr>
            <p:spPr>
              <a:xfrm>
                <a:off x="477927" y="691266"/>
                <a:ext cx="3013070" cy="948499"/>
              </a:xfrm>
              <a:prstGeom prst="rect">
                <a:avLst/>
              </a:prstGeom>
              <a:solidFill>
                <a:srgbClr val="E9EF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886AEEA8-10C9-4067-B4C8-FD911AD238D0}"/>
                  </a:ext>
                </a:extLst>
              </p:cNvPr>
              <p:cNvSpPr txBox="1"/>
              <p:nvPr/>
            </p:nvSpPr>
            <p:spPr>
              <a:xfrm>
                <a:off x="739621" y="894304"/>
                <a:ext cx="2751376" cy="73923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normAutofit/>
              </a:bodyPr>
              <a:lstStyle/>
              <a:p>
                <a:r>
                  <a:rPr lang="es-ES" sz="1100" dirty="0">
                    <a:solidFill>
                      <a:srgbClr val="000000"/>
                    </a:solidFill>
                  </a:rPr>
                  <a:t>Opcionalmente disponible. Para un nivel de eficiencia aún mejor y un rendimiento acústico mejorado</a:t>
                </a:r>
              </a:p>
            </p:txBody>
          </p:sp>
          <p:grpSp>
            <p:nvGrpSpPr>
              <p:cNvPr id="80" name="Grupo 79">
                <a:extLst>
                  <a:ext uri="{FF2B5EF4-FFF2-40B4-BE49-F238E27FC236}">
                    <a16:creationId xmlns:a16="http://schemas.microsoft.com/office/drawing/2014/main" id="{C14851EE-98C9-450F-AF1A-C092B4C75678}"/>
                  </a:ext>
                </a:extLst>
              </p:cNvPr>
              <p:cNvGrpSpPr/>
              <p:nvPr/>
            </p:nvGrpSpPr>
            <p:grpSpPr>
              <a:xfrm>
                <a:off x="497983" y="625096"/>
                <a:ext cx="2993015" cy="359289"/>
                <a:chOff x="497983" y="625096"/>
                <a:chExt cx="2993015" cy="359289"/>
              </a:xfrm>
            </p:grpSpPr>
            <p:sp>
              <p:nvSpPr>
                <p:cNvPr id="81" name="正方形/長方形 5">
                  <a:extLst>
                    <a:ext uri="{FF2B5EF4-FFF2-40B4-BE49-F238E27FC236}">
                      <a16:creationId xmlns:a16="http://schemas.microsoft.com/office/drawing/2014/main" id="{526D04C4-BF1E-4180-AF88-C9D0BB1B480B}"/>
                    </a:ext>
                  </a:extLst>
                </p:cNvPr>
                <p:cNvSpPr/>
                <p:nvPr/>
              </p:nvSpPr>
              <p:spPr>
                <a:xfrm>
                  <a:off x="497983" y="714304"/>
                  <a:ext cx="45719" cy="18080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正方形/長方形 5">
                  <a:extLst>
                    <a:ext uri="{FF2B5EF4-FFF2-40B4-BE49-F238E27FC236}">
                      <a16:creationId xmlns:a16="http://schemas.microsoft.com/office/drawing/2014/main" id="{52A13D6B-8ED3-46BC-ADC4-1B01CF55A6C1}"/>
                    </a:ext>
                  </a:extLst>
                </p:cNvPr>
                <p:cNvSpPr/>
                <p:nvPr/>
              </p:nvSpPr>
              <p:spPr>
                <a:xfrm>
                  <a:off x="563223" y="714304"/>
                  <a:ext cx="180000" cy="1800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s-ES" altLang="ja-JP" sz="1400" b="1" dirty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3</a:t>
                  </a:r>
                  <a:endParaRPr kumimoji="1" lang="ja-JP" alt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CuadroTexto 82">
                  <a:extLst>
                    <a:ext uri="{FF2B5EF4-FFF2-40B4-BE49-F238E27FC236}">
                      <a16:creationId xmlns:a16="http://schemas.microsoft.com/office/drawing/2014/main" id="{D9BFCEDE-E68C-46FD-B6A7-E565D650394F}"/>
                    </a:ext>
                  </a:extLst>
                </p:cNvPr>
                <p:cNvSpPr txBox="1"/>
                <p:nvPr/>
              </p:nvSpPr>
              <p:spPr>
                <a:xfrm>
                  <a:off x="706054" y="625096"/>
                  <a:ext cx="2784944" cy="359289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t" anchorCtr="0">
                  <a:normAutofit/>
                </a:bodyPr>
                <a:lstStyle/>
                <a:p>
                  <a:r>
                    <a:rPr lang="es-ES" sz="1400" b="1" dirty="0"/>
                    <a:t>Ventiladores EC</a:t>
                  </a:r>
                </a:p>
              </p:txBody>
            </p:sp>
          </p:grpSp>
        </p:grpSp>
        <p:pic>
          <p:nvPicPr>
            <p:cNvPr id="62" name="Image 9">
              <a:extLst>
                <a:ext uri="{FF2B5EF4-FFF2-40B4-BE49-F238E27FC236}">
                  <a16:creationId xmlns:a16="http://schemas.microsoft.com/office/drawing/2014/main" id="{F2B93919-E45E-4C00-9C3D-A438DD90B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6458" y="1367728"/>
              <a:ext cx="701234" cy="22700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822E1A6-023B-4704-BF1A-E4EA1F11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1182" y="1346648"/>
            <a:ext cx="2742707" cy="253693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53C31A-C924-42B7-84C6-9AE27E833BCA}"/>
              </a:ext>
            </a:extLst>
          </p:cNvPr>
          <p:cNvCxnSpPr>
            <a:cxnSpLocks/>
            <a:endCxn id="50" idx="3"/>
          </p:cNvCxnSpPr>
          <p:nvPr/>
        </p:nvCxnSpPr>
        <p:spPr>
          <a:xfrm flipH="1">
            <a:off x="3001182" y="2320601"/>
            <a:ext cx="787045" cy="8909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4A322E-E98C-4A4C-BA72-3911A435E2EB}"/>
              </a:ext>
            </a:extLst>
          </p:cNvPr>
          <p:cNvCxnSpPr>
            <a:cxnSpLocks/>
            <a:endCxn id="36" idx="2"/>
          </p:cNvCxnSpPr>
          <p:nvPr/>
        </p:nvCxnSpPr>
        <p:spPr>
          <a:xfrm flipH="1" flipV="1">
            <a:off x="2115309" y="1407539"/>
            <a:ext cx="1748030" cy="70036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A94117-4826-4D8A-82A1-A0FE0D90BF8B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4903941" y="1173825"/>
            <a:ext cx="972863" cy="35006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25987B1-31F6-4755-BB6A-A2C0EE540F00}"/>
              </a:ext>
            </a:extLst>
          </p:cNvPr>
          <p:cNvCxnSpPr>
            <a:cxnSpLocks/>
            <a:endCxn id="88" idx="1"/>
          </p:cNvCxnSpPr>
          <p:nvPr/>
        </p:nvCxnSpPr>
        <p:spPr>
          <a:xfrm flipV="1">
            <a:off x="4658363" y="2087803"/>
            <a:ext cx="1198386" cy="77385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2D2F32A-8A30-49ED-9940-645E5FBD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Enfoque</a:t>
            </a:r>
            <a:r>
              <a:rPr lang="en-GB" dirty="0"/>
              <a:t> </a:t>
            </a:r>
            <a:r>
              <a:rPr lang="en-GB" dirty="0" err="1"/>
              <a:t>técnico</a:t>
            </a:r>
            <a:endParaRPr lang="en-GB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C256798-010E-4765-89EA-CC402B762ADE}"/>
              </a:ext>
            </a:extLst>
          </p:cNvPr>
          <p:cNvGrpSpPr/>
          <p:nvPr/>
        </p:nvGrpSpPr>
        <p:grpSpPr>
          <a:xfrm>
            <a:off x="477927" y="625096"/>
            <a:ext cx="3013071" cy="782443"/>
            <a:chOff x="477927" y="625096"/>
            <a:chExt cx="3013071" cy="78244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8F2743-D0D8-403A-9FDC-53327FC5E56F}"/>
                </a:ext>
              </a:extLst>
            </p:cNvPr>
            <p:cNvSpPr/>
            <p:nvPr/>
          </p:nvSpPr>
          <p:spPr>
            <a:xfrm>
              <a:off x="477927" y="691267"/>
              <a:ext cx="3013070" cy="711064"/>
            </a:xfrm>
            <a:prstGeom prst="rect">
              <a:avLst/>
            </a:prstGeom>
            <a:solidFill>
              <a:srgbClr val="E9E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C3AB6-2403-454B-B9AC-A82577718FAE}"/>
                </a:ext>
              </a:extLst>
            </p:cNvPr>
            <p:cNvSpPr txBox="1"/>
            <p:nvPr/>
          </p:nvSpPr>
          <p:spPr>
            <a:xfrm>
              <a:off x="739621" y="894304"/>
              <a:ext cx="2751376" cy="51323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rmAutofit/>
            </a:bodyPr>
            <a:lstStyle/>
            <a:p>
              <a:r>
                <a:rPr lang="es-ES" sz="1100" dirty="0">
                  <a:solidFill>
                    <a:srgbClr val="000000"/>
                  </a:solidFill>
                </a:rPr>
                <a:t>Gran accesibilidad a los componentes internos para facilitar las operaciones de servicio.</a:t>
              </a:r>
              <a:endParaRPr lang="en-U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99929BD2-92F0-4EDA-A8DC-590DC04424FB}"/>
                </a:ext>
              </a:extLst>
            </p:cNvPr>
            <p:cNvGrpSpPr/>
            <p:nvPr/>
          </p:nvGrpSpPr>
          <p:grpSpPr>
            <a:xfrm>
              <a:off x="497983" y="625096"/>
              <a:ext cx="2993015" cy="359289"/>
              <a:chOff x="497983" y="625096"/>
              <a:chExt cx="2993015" cy="359289"/>
            </a:xfrm>
          </p:grpSpPr>
          <p:sp>
            <p:nvSpPr>
              <p:cNvPr id="44" name="正方形/長方形 5">
                <a:extLst>
                  <a:ext uri="{FF2B5EF4-FFF2-40B4-BE49-F238E27FC236}">
                    <a16:creationId xmlns:a16="http://schemas.microsoft.com/office/drawing/2014/main" id="{05ED0055-D909-422C-94CD-C008CC4BCC89}"/>
                  </a:ext>
                </a:extLst>
              </p:cNvPr>
              <p:cNvSpPr/>
              <p:nvPr/>
            </p:nvSpPr>
            <p:spPr>
              <a:xfrm>
                <a:off x="497983" y="714304"/>
                <a:ext cx="45719" cy="18080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正方形/長方形 5">
                <a:extLst>
                  <a:ext uri="{FF2B5EF4-FFF2-40B4-BE49-F238E27FC236}">
                    <a16:creationId xmlns:a16="http://schemas.microsoft.com/office/drawing/2014/main" id="{E114C250-5777-4B58-9B2A-EC56095E4A0E}"/>
                  </a:ext>
                </a:extLst>
              </p:cNvPr>
              <p:cNvSpPr/>
              <p:nvPr/>
            </p:nvSpPr>
            <p:spPr>
              <a:xfrm>
                <a:off x="563223" y="71430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1</a:t>
                </a:r>
                <a:endParaRPr kumimoji="1" lang="ja-JP" altLang="en-US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D9846DD-2E17-4A70-BE49-A63CC2BD699B}"/>
                  </a:ext>
                </a:extLst>
              </p:cNvPr>
              <p:cNvSpPr txBox="1"/>
              <p:nvPr/>
            </p:nvSpPr>
            <p:spPr>
              <a:xfrm>
                <a:off x="706054" y="625096"/>
                <a:ext cx="2784944" cy="35928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normAutofit/>
              </a:bodyPr>
              <a:lstStyle/>
              <a:p>
                <a:r>
                  <a:rPr lang="es-ES" sz="1400" b="1" dirty="0"/>
                  <a:t>Panel extraíble</a:t>
                </a:r>
              </a:p>
            </p:txBody>
          </p:sp>
        </p:grp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3391B06-792A-482F-96B6-B01D93286E61}"/>
              </a:ext>
            </a:extLst>
          </p:cNvPr>
          <p:cNvGrpSpPr/>
          <p:nvPr/>
        </p:nvGrpSpPr>
        <p:grpSpPr>
          <a:xfrm>
            <a:off x="457382" y="1777808"/>
            <a:ext cx="2543801" cy="3075695"/>
            <a:chOff x="457382" y="1777808"/>
            <a:chExt cx="2543801" cy="30756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FAFAD-4015-4406-9880-011A68E03721}"/>
                </a:ext>
              </a:extLst>
            </p:cNvPr>
            <p:cNvSpPr/>
            <p:nvPr/>
          </p:nvSpPr>
          <p:spPr>
            <a:xfrm>
              <a:off x="457382" y="3255738"/>
              <a:ext cx="2055222" cy="1597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7A740F45-E324-4012-9237-B8285B2FEC37}"/>
                </a:ext>
              </a:extLst>
            </p:cNvPr>
            <p:cNvGrpSpPr/>
            <p:nvPr/>
          </p:nvGrpSpPr>
          <p:grpSpPr>
            <a:xfrm>
              <a:off x="474238" y="1777808"/>
              <a:ext cx="2526945" cy="2801257"/>
              <a:chOff x="477927" y="625096"/>
              <a:chExt cx="2526945" cy="2801257"/>
            </a:xfrm>
          </p:grpSpPr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id="{5DBC1450-5A2C-4937-985D-9A3930034EF7}"/>
                  </a:ext>
                </a:extLst>
              </p:cNvPr>
              <p:cNvSpPr/>
              <p:nvPr/>
            </p:nvSpPr>
            <p:spPr>
              <a:xfrm>
                <a:off x="477927" y="691267"/>
                <a:ext cx="2526944" cy="2735086"/>
              </a:xfrm>
              <a:prstGeom prst="rect">
                <a:avLst/>
              </a:prstGeom>
              <a:solidFill>
                <a:srgbClr val="E9EF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7" name="TextBox 35">
                <a:extLst>
                  <a:ext uri="{FF2B5EF4-FFF2-40B4-BE49-F238E27FC236}">
                    <a16:creationId xmlns:a16="http://schemas.microsoft.com/office/drawing/2014/main" id="{51F3328F-08D4-4C3A-B043-A8AAC0BFD4C7}"/>
                  </a:ext>
                </a:extLst>
              </p:cNvPr>
              <p:cNvSpPr txBox="1"/>
              <p:nvPr/>
            </p:nvSpPr>
            <p:spPr>
              <a:xfrm>
                <a:off x="739621" y="894304"/>
                <a:ext cx="2265250" cy="22068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normAutofit/>
              </a:bodyPr>
              <a:lstStyle/>
              <a:p>
                <a:r>
                  <a:rPr lang="es-ES" sz="1100" dirty="0">
                    <a:solidFill>
                      <a:srgbClr val="000000"/>
                    </a:solidFill>
                  </a:rPr>
                  <a:t>Panel de control externo fácil de usar que muestra los parámetros de funcionamiento y las alarmas.</a:t>
                </a:r>
              </a:p>
              <a:p>
                <a:endParaRPr lang="es-ES" sz="1100" dirty="0">
                  <a:solidFill>
                    <a:srgbClr val="000000"/>
                  </a:solidFill>
                </a:endParaRPr>
              </a:p>
              <a:p>
                <a:endParaRPr lang="es-ES" sz="1100" dirty="0">
                  <a:solidFill>
                    <a:srgbClr val="000000"/>
                  </a:solidFill>
                </a:endParaRPr>
              </a:p>
              <a:p>
                <a:endParaRPr lang="es-ES" sz="1100" dirty="0">
                  <a:solidFill>
                    <a:srgbClr val="000000"/>
                  </a:solidFill>
                </a:endParaRPr>
              </a:p>
              <a:p>
                <a:endParaRPr lang="es-ES" sz="1100" dirty="0">
                  <a:solidFill>
                    <a:srgbClr val="000000"/>
                  </a:solidFill>
                </a:endParaRPr>
              </a:p>
              <a:p>
                <a:r>
                  <a:rPr lang="es-ES" sz="1100" dirty="0">
                    <a:solidFill>
                      <a:srgbClr val="000000"/>
                    </a:solidFill>
                  </a:rPr>
                  <a:t>El nuevo control viene integrado con uno de los siguientes protocolos de comunicación:</a:t>
                </a:r>
              </a:p>
              <a:p>
                <a:r>
                  <a:rPr lang="es-ES" sz="1100" b="1" dirty="0">
                    <a:solidFill>
                      <a:srgbClr val="000000"/>
                    </a:solidFill>
                  </a:rPr>
                  <a:t>Modbus RTU, Modbus TCP/IP, </a:t>
                </a:r>
                <a:r>
                  <a:rPr lang="es-ES" sz="1100" b="1" dirty="0" err="1">
                    <a:solidFill>
                      <a:srgbClr val="000000"/>
                    </a:solidFill>
                  </a:rPr>
                  <a:t>BACnet</a:t>
                </a:r>
                <a:r>
                  <a:rPr lang="es-ES" sz="1100" b="1" dirty="0">
                    <a:solidFill>
                      <a:srgbClr val="000000"/>
                    </a:solidFill>
                  </a:rPr>
                  <a:t> MSTP, </a:t>
                </a:r>
                <a:r>
                  <a:rPr lang="es-ES" sz="1100" b="1" dirty="0" err="1">
                    <a:solidFill>
                      <a:srgbClr val="000000"/>
                    </a:solidFill>
                  </a:rPr>
                  <a:t>BACnet</a:t>
                </a:r>
                <a:r>
                  <a:rPr lang="es-ES" sz="1100" b="1" dirty="0">
                    <a:solidFill>
                      <a:srgbClr val="000000"/>
                    </a:solidFill>
                  </a:rPr>
                  <a:t> IP </a:t>
                </a:r>
              </a:p>
              <a:p>
                <a:endParaRPr lang="es-ES" sz="11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upo 57">
                <a:extLst>
                  <a:ext uri="{FF2B5EF4-FFF2-40B4-BE49-F238E27FC236}">
                    <a16:creationId xmlns:a16="http://schemas.microsoft.com/office/drawing/2014/main" id="{E1D08A96-DF05-4207-8C38-E35350B390B2}"/>
                  </a:ext>
                </a:extLst>
              </p:cNvPr>
              <p:cNvGrpSpPr/>
              <p:nvPr/>
            </p:nvGrpSpPr>
            <p:grpSpPr>
              <a:xfrm>
                <a:off x="497983" y="625096"/>
                <a:ext cx="2506889" cy="359289"/>
                <a:chOff x="497983" y="625096"/>
                <a:chExt cx="2506889" cy="359289"/>
              </a:xfrm>
            </p:grpSpPr>
            <p:sp>
              <p:nvSpPr>
                <p:cNvPr id="60" name="正方形/長方形 5">
                  <a:extLst>
                    <a:ext uri="{FF2B5EF4-FFF2-40B4-BE49-F238E27FC236}">
                      <a16:creationId xmlns:a16="http://schemas.microsoft.com/office/drawing/2014/main" id="{3EE51AE1-715D-492A-8BE9-E93C31E75914}"/>
                    </a:ext>
                  </a:extLst>
                </p:cNvPr>
                <p:cNvSpPr/>
                <p:nvPr/>
              </p:nvSpPr>
              <p:spPr>
                <a:xfrm>
                  <a:off x="497983" y="714304"/>
                  <a:ext cx="45719" cy="18080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正方形/長方形 5">
                  <a:extLst>
                    <a:ext uri="{FF2B5EF4-FFF2-40B4-BE49-F238E27FC236}">
                      <a16:creationId xmlns:a16="http://schemas.microsoft.com/office/drawing/2014/main" id="{CDA27009-6DDD-417B-A88C-08E0DF168EE6}"/>
                    </a:ext>
                  </a:extLst>
                </p:cNvPr>
                <p:cNvSpPr/>
                <p:nvPr/>
              </p:nvSpPr>
              <p:spPr>
                <a:xfrm>
                  <a:off x="563223" y="714304"/>
                  <a:ext cx="180000" cy="1800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s-ES" altLang="ja-JP" sz="1400" b="1" dirty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2</a:t>
                  </a:r>
                  <a:endParaRPr kumimoji="1" lang="ja-JP" alt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CuadroTexto 62">
                  <a:extLst>
                    <a:ext uri="{FF2B5EF4-FFF2-40B4-BE49-F238E27FC236}">
                      <a16:creationId xmlns:a16="http://schemas.microsoft.com/office/drawing/2014/main" id="{44F5AA7E-F298-4D1E-8A5C-0B487C6C10F0}"/>
                    </a:ext>
                  </a:extLst>
                </p:cNvPr>
                <p:cNvSpPr txBox="1"/>
                <p:nvPr/>
              </p:nvSpPr>
              <p:spPr>
                <a:xfrm>
                  <a:off x="706054" y="625096"/>
                  <a:ext cx="2298818" cy="359289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t" anchorCtr="0">
                  <a:normAutofit/>
                </a:bodyPr>
                <a:lstStyle/>
                <a:p>
                  <a:r>
                    <a:rPr lang="es-ES" sz="1400" b="1" dirty="0"/>
                    <a:t>Sistema de control avanzado</a:t>
                  </a:r>
                </a:p>
              </p:txBody>
            </p:sp>
          </p:grpSp>
        </p:grpSp>
        <p:pic>
          <p:nvPicPr>
            <p:cNvPr id="24" name="Image 8">
              <a:extLst>
                <a:ext uri="{FF2B5EF4-FFF2-40B4-BE49-F238E27FC236}">
                  <a16:creationId xmlns:a16="http://schemas.microsoft.com/office/drawing/2014/main" id="{02E34276-886C-4136-B96D-9B26311E5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5692"/>
            <a:stretch/>
          </p:blipFill>
          <p:spPr>
            <a:xfrm>
              <a:off x="933190" y="4232103"/>
              <a:ext cx="755863" cy="267488"/>
            </a:xfrm>
            <a:prstGeom prst="rect">
              <a:avLst/>
            </a:prstGeom>
          </p:spPr>
        </p:pic>
        <p:pic>
          <p:nvPicPr>
            <p:cNvPr id="25" name="Image 8">
              <a:extLst>
                <a:ext uri="{FF2B5EF4-FFF2-40B4-BE49-F238E27FC236}">
                  <a16:creationId xmlns:a16="http://schemas.microsoft.com/office/drawing/2014/main" id="{53FBE045-BC51-4BD1-A119-6CAD8C259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308"/>
            <a:stretch/>
          </p:blipFill>
          <p:spPr>
            <a:xfrm>
              <a:off x="1824431" y="4218192"/>
              <a:ext cx="755863" cy="31792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CF683D-B818-411F-93DF-A9E304BF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1990" y="2621075"/>
              <a:ext cx="1068917" cy="6277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C2923B-D402-4D06-A2DC-F98DE4785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1265" y="2511100"/>
              <a:ext cx="390530" cy="350554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A759EE6E-B848-4D14-A1B7-DC48EEA5878A}"/>
              </a:ext>
            </a:extLst>
          </p:cNvPr>
          <p:cNvGrpSpPr/>
          <p:nvPr/>
        </p:nvGrpSpPr>
        <p:grpSpPr>
          <a:xfrm>
            <a:off x="5861916" y="2461361"/>
            <a:ext cx="2900211" cy="1000864"/>
            <a:chOff x="477927" y="625096"/>
            <a:chExt cx="2900211" cy="1000864"/>
          </a:xfrm>
        </p:grpSpPr>
        <p:sp>
          <p:nvSpPr>
            <p:cNvPr id="98" name="Rectangle 31">
              <a:extLst>
                <a:ext uri="{FF2B5EF4-FFF2-40B4-BE49-F238E27FC236}">
                  <a16:creationId xmlns:a16="http://schemas.microsoft.com/office/drawing/2014/main" id="{46C77DFF-3726-4E62-B4EF-2A5894EFB8BD}"/>
                </a:ext>
              </a:extLst>
            </p:cNvPr>
            <p:cNvSpPr/>
            <p:nvPr/>
          </p:nvSpPr>
          <p:spPr>
            <a:xfrm>
              <a:off x="477927" y="691265"/>
              <a:ext cx="2900211" cy="932160"/>
            </a:xfrm>
            <a:prstGeom prst="rect">
              <a:avLst/>
            </a:prstGeom>
            <a:solidFill>
              <a:srgbClr val="E9E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9" name="TextBox 35">
              <a:extLst>
                <a:ext uri="{FF2B5EF4-FFF2-40B4-BE49-F238E27FC236}">
                  <a16:creationId xmlns:a16="http://schemas.microsoft.com/office/drawing/2014/main" id="{D1207A90-C221-417E-8B3A-1FE460C4DC3B}"/>
                </a:ext>
              </a:extLst>
            </p:cNvPr>
            <p:cNvSpPr txBox="1"/>
            <p:nvPr/>
          </p:nvSpPr>
          <p:spPr>
            <a:xfrm>
              <a:off x="739621" y="894303"/>
              <a:ext cx="2631774" cy="731657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r>
                <a:rPr lang="es-ES" sz="1100" dirty="0">
                  <a:solidFill>
                    <a:srgbClr val="000000"/>
                  </a:solidFill>
                </a:rPr>
                <a:t>Esta válvula fiable de alto rendimiento minimiza el sobrecalentamiento del evaporador. Es gestionado directamente por el sistema de control.</a:t>
              </a:r>
            </a:p>
          </p:txBody>
        </p:sp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BD47D25E-CE62-4243-A23B-A6D801D610DA}"/>
                </a:ext>
              </a:extLst>
            </p:cNvPr>
            <p:cNvGrpSpPr/>
            <p:nvPr/>
          </p:nvGrpSpPr>
          <p:grpSpPr>
            <a:xfrm>
              <a:off x="497983" y="625096"/>
              <a:ext cx="2873412" cy="359289"/>
              <a:chOff x="497983" y="625096"/>
              <a:chExt cx="2873412" cy="359289"/>
            </a:xfrm>
          </p:grpSpPr>
          <p:sp>
            <p:nvSpPr>
              <p:cNvPr id="101" name="正方形/長方形 5">
                <a:extLst>
                  <a:ext uri="{FF2B5EF4-FFF2-40B4-BE49-F238E27FC236}">
                    <a16:creationId xmlns:a16="http://schemas.microsoft.com/office/drawing/2014/main" id="{89FEFDD6-204A-45DE-9C0B-07209878828A}"/>
                  </a:ext>
                </a:extLst>
              </p:cNvPr>
              <p:cNvSpPr/>
              <p:nvPr/>
            </p:nvSpPr>
            <p:spPr>
              <a:xfrm>
                <a:off x="497983" y="714304"/>
                <a:ext cx="45719" cy="18080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正方形/長方形 5">
                <a:extLst>
                  <a:ext uri="{FF2B5EF4-FFF2-40B4-BE49-F238E27FC236}">
                    <a16:creationId xmlns:a16="http://schemas.microsoft.com/office/drawing/2014/main" id="{20BD4031-BF18-4C49-868F-3823716D8170}"/>
                  </a:ext>
                </a:extLst>
              </p:cNvPr>
              <p:cNvSpPr/>
              <p:nvPr/>
            </p:nvSpPr>
            <p:spPr>
              <a:xfrm>
                <a:off x="563223" y="71430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s-ES" altLang="ja-JP" sz="14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5</a:t>
                </a:r>
                <a:endParaRPr kumimoji="1" lang="ja-JP" altLang="en-US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CuadroTexto 102">
                <a:extLst>
                  <a:ext uri="{FF2B5EF4-FFF2-40B4-BE49-F238E27FC236}">
                    <a16:creationId xmlns:a16="http://schemas.microsoft.com/office/drawing/2014/main" id="{016562D3-2402-4114-A2CC-10E35591A980}"/>
                  </a:ext>
                </a:extLst>
              </p:cNvPr>
              <p:cNvSpPr txBox="1"/>
              <p:nvPr/>
            </p:nvSpPr>
            <p:spPr>
              <a:xfrm>
                <a:off x="706054" y="625096"/>
                <a:ext cx="2665341" cy="35928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normAutofit/>
              </a:bodyPr>
              <a:lstStyle/>
              <a:p>
                <a:r>
                  <a:rPr lang="es-ES" sz="1400" b="1" dirty="0"/>
                  <a:t>Válvula de expansión electrónica</a:t>
                </a:r>
              </a:p>
            </p:txBody>
          </p:sp>
        </p:grp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4CA487B6-08DA-405E-B1EC-5577DD18E430}"/>
              </a:ext>
            </a:extLst>
          </p:cNvPr>
          <p:cNvGrpSpPr/>
          <p:nvPr/>
        </p:nvGrpSpPr>
        <p:grpSpPr>
          <a:xfrm>
            <a:off x="5856748" y="3498766"/>
            <a:ext cx="2900211" cy="1190299"/>
            <a:chOff x="477927" y="625096"/>
            <a:chExt cx="2900211" cy="1190299"/>
          </a:xfrm>
        </p:grpSpPr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9E1D0196-1E7B-4ACC-BB65-1FC851B99962}"/>
                </a:ext>
              </a:extLst>
            </p:cNvPr>
            <p:cNvSpPr/>
            <p:nvPr/>
          </p:nvSpPr>
          <p:spPr>
            <a:xfrm>
              <a:off x="477927" y="691266"/>
              <a:ext cx="2900211" cy="1124129"/>
            </a:xfrm>
            <a:prstGeom prst="rect">
              <a:avLst/>
            </a:prstGeom>
            <a:solidFill>
              <a:srgbClr val="E9E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8" name="TextBox 35">
              <a:extLst>
                <a:ext uri="{FF2B5EF4-FFF2-40B4-BE49-F238E27FC236}">
                  <a16:creationId xmlns:a16="http://schemas.microsoft.com/office/drawing/2014/main" id="{3F855809-B497-4481-87AA-49A7FADD1551}"/>
                </a:ext>
              </a:extLst>
            </p:cNvPr>
            <p:cNvSpPr txBox="1"/>
            <p:nvPr/>
          </p:nvSpPr>
          <p:spPr>
            <a:xfrm>
              <a:off x="739621" y="894303"/>
              <a:ext cx="2631774" cy="921091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rmAutofit lnSpcReduction="10000"/>
            </a:bodyPr>
            <a:lstStyle/>
            <a:p>
              <a:r>
                <a:rPr lang="es-ES" sz="1100" dirty="0">
                  <a:solidFill>
                    <a:srgbClr val="000000"/>
                  </a:solidFill>
                </a:rPr>
                <a:t>Para toda la gama, los clientes pueden elegir entre una unidad estándar o una versión silenciada. Esta versión cuenta con ventiladores EC y chaquetas de sonido de compresor para mejorar los niveles de sonido.</a:t>
              </a:r>
            </a:p>
          </p:txBody>
        </p:sp>
        <p:grpSp>
          <p:nvGrpSpPr>
            <p:cNvPr id="109" name="Grupo 108">
              <a:extLst>
                <a:ext uri="{FF2B5EF4-FFF2-40B4-BE49-F238E27FC236}">
                  <a16:creationId xmlns:a16="http://schemas.microsoft.com/office/drawing/2014/main" id="{FA18EA8C-6A40-448E-AC51-1282B5FF31BF}"/>
                </a:ext>
              </a:extLst>
            </p:cNvPr>
            <p:cNvGrpSpPr/>
            <p:nvPr/>
          </p:nvGrpSpPr>
          <p:grpSpPr>
            <a:xfrm>
              <a:off x="497983" y="625096"/>
              <a:ext cx="2873412" cy="359289"/>
              <a:chOff x="497983" y="625096"/>
              <a:chExt cx="2873412" cy="359289"/>
            </a:xfrm>
          </p:grpSpPr>
          <p:sp>
            <p:nvSpPr>
              <p:cNvPr id="110" name="正方形/長方形 5">
                <a:extLst>
                  <a:ext uri="{FF2B5EF4-FFF2-40B4-BE49-F238E27FC236}">
                    <a16:creationId xmlns:a16="http://schemas.microsoft.com/office/drawing/2014/main" id="{A3FB6388-C0DE-42D5-A78E-B8674E382703}"/>
                  </a:ext>
                </a:extLst>
              </p:cNvPr>
              <p:cNvSpPr/>
              <p:nvPr/>
            </p:nvSpPr>
            <p:spPr>
              <a:xfrm>
                <a:off x="497983" y="714304"/>
                <a:ext cx="45719" cy="18080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正方形/長方形 5">
                <a:extLst>
                  <a:ext uri="{FF2B5EF4-FFF2-40B4-BE49-F238E27FC236}">
                    <a16:creationId xmlns:a16="http://schemas.microsoft.com/office/drawing/2014/main" id="{5D2540D0-669A-445C-8AE4-86F6C78EDEF1}"/>
                  </a:ext>
                </a:extLst>
              </p:cNvPr>
              <p:cNvSpPr/>
              <p:nvPr/>
            </p:nvSpPr>
            <p:spPr>
              <a:xfrm>
                <a:off x="563223" y="71430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s-ES" altLang="ja-JP" sz="14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6</a:t>
                </a:r>
                <a:endParaRPr kumimoji="1" lang="ja-JP" altLang="en-US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CuadroTexto 111">
                <a:extLst>
                  <a:ext uri="{FF2B5EF4-FFF2-40B4-BE49-F238E27FC236}">
                    <a16:creationId xmlns:a16="http://schemas.microsoft.com/office/drawing/2014/main" id="{B253BE1C-B5DA-4730-9A57-8C6E32A4CAFC}"/>
                  </a:ext>
                </a:extLst>
              </p:cNvPr>
              <p:cNvSpPr txBox="1"/>
              <p:nvPr/>
            </p:nvSpPr>
            <p:spPr>
              <a:xfrm>
                <a:off x="706054" y="625096"/>
                <a:ext cx="2665341" cy="35928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normAutofit/>
              </a:bodyPr>
              <a:lstStyle/>
              <a:p>
                <a:r>
                  <a:rPr lang="es-ES" sz="1400" b="1" dirty="0"/>
                  <a:t>Versiones de muy bajo ruido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1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39">
            <a:extLst>
              <a:ext uri="{FF2B5EF4-FFF2-40B4-BE49-F238E27FC236}">
                <a16:creationId xmlns:a16="http://schemas.microsoft.com/office/drawing/2014/main" id="{7303B8B2-4687-4864-B7D8-B1A73F72B914}"/>
              </a:ext>
            </a:extLst>
          </p:cNvPr>
          <p:cNvSpPr/>
          <p:nvPr/>
        </p:nvSpPr>
        <p:spPr>
          <a:xfrm>
            <a:off x="5798015" y="2244091"/>
            <a:ext cx="2999570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1 o 2 bombas - </a:t>
            </a:r>
            <a:r>
              <a:rPr lang="es-ES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presión estándar</a:t>
            </a:r>
            <a:endParaRPr lang="en-GB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59" name="正方形/長方形 39">
            <a:extLst>
              <a:ext uri="{FF2B5EF4-FFF2-40B4-BE49-F238E27FC236}">
                <a16:creationId xmlns:a16="http://schemas.microsoft.com/office/drawing/2014/main" id="{07CC6A2C-F229-4B4C-BAF8-882C20A35F1B}"/>
              </a:ext>
            </a:extLst>
          </p:cNvPr>
          <p:cNvSpPr/>
          <p:nvPr/>
        </p:nvSpPr>
        <p:spPr>
          <a:xfrm>
            <a:off x="5798015" y="2606120"/>
            <a:ext cx="2999570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1 o 2 bombas - alta presión</a:t>
            </a:r>
            <a:endParaRPr lang="en-GB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63" name="正方形/長方形 39">
            <a:extLst>
              <a:ext uri="{FF2B5EF4-FFF2-40B4-BE49-F238E27FC236}">
                <a16:creationId xmlns:a16="http://schemas.microsoft.com/office/drawing/2014/main" id="{399C5CDE-BD3F-4959-892C-5B2A35F0A09E}"/>
              </a:ext>
            </a:extLst>
          </p:cNvPr>
          <p:cNvSpPr/>
          <p:nvPr/>
        </p:nvSpPr>
        <p:spPr>
          <a:xfrm>
            <a:off x="5800013" y="3047559"/>
            <a:ext cx="2999570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Bomba variable, doble velocidad</a:t>
            </a:r>
            <a:endParaRPr lang="en-GB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65" name="正方形/長方形 39">
            <a:extLst>
              <a:ext uri="{FF2B5EF4-FFF2-40B4-BE49-F238E27FC236}">
                <a16:creationId xmlns:a16="http://schemas.microsoft.com/office/drawing/2014/main" id="{B00EB090-205E-4935-B0AF-0A6C244FA8A6}"/>
              </a:ext>
            </a:extLst>
          </p:cNvPr>
          <p:cNvSpPr/>
          <p:nvPr/>
        </p:nvSpPr>
        <p:spPr>
          <a:xfrm>
            <a:off x="5800013" y="3409588"/>
            <a:ext cx="2999570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Presión de salida constante</a:t>
            </a:r>
            <a:endParaRPr lang="en-GB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5" name="正方形/長方形 39">
            <a:extLst>
              <a:ext uri="{FF2B5EF4-FFF2-40B4-BE49-F238E27FC236}">
                <a16:creationId xmlns:a16="http://schemas.microsoft.com/office/drawing/2014/main" id="{2561042D-2042-4956-AF53-2C0EA8498013}"/>
              </a:ext>
            </a:extLst>
          </p:cNvPr>
          <p:cNvSpPr/>
          <p:nvPr/>
        </p:nvSpPr>
        <p:spPr>
          <a:xfrm>
            <a:off x="1580052" y="745578"/>
            <a:ext cx="2864364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Bomba de calor reversible</a:t>
            </a:r>
            <a:endParaRPr lang="ja-JP" altLang="en-US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8" name="正方形/長方形 39">
            <a:extLst>
              <a:ext uri="{FF2B5EF4-FFF2-40B4-BE49-F238E27FC236}">
                <a16:creationId xmlns:a16="http://schemas.microsoft.com/office/drawing/2014/main" id="{4DE9CB5B-92EB-4E4F-838F-0C4254014B79}"/>
              </a:ext>
            </a:extLst>
          </p:cNvPr>
          <p:cNvSpPr/>
          <p:nvPr/>
        </p:nvSpPr>
        <p:spPr>
          <a:xfrm>
            <a:off x="1580052" y="1107607"/>
            <a:ext cx="2864364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Solo </a:t>
            </a:r>
            <a:r>
              <a:rPr lang="en-GB" sz="1200" dirty="0" err="1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refrigeración</a:t>
            </a:r>
            <a:endParaRPr lang="ja-JP" altLang="en-US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E6A73E-9805-4BB2-A252-C5CD0097EA18}"/>
              </a:ext>
            </a:extLst>
          </p:cNvPr>
          <p:cNvGrpSpPr/>
          <p:nvPr/>
        </p:nvGrpSpPr>
        <p:grpSpPr>
          <a:xfrm>
            <a:off x="3728981" y="730188"/>
            <a:ext cx="294250" cy="301994"/>
            <a:chOff x="5987760" y="3491265"/>
            <a:chExt cx="393120" cy="403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571A60-FAB2-4B76-9D34-145730928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585"/>
            <a:stretch/>
          </p:blipFill>
          <p:spPr>
            <a:xfrm>
              <a:off x="5987760" y="3515775"/>
              <a:ext cx="178376" cy="3640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71EEBB-F3CE-4E6C-B351-31C7587BA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731"/>
            <a:stretch/>
          </p:blipFill>
          <p:spPr>
            <a:xfrm>
              <a:off x="6183569" y="3491265"/>
              <a:ext cx="197311" cy="40346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08C06B7-CFBE-40D9-9C0C-4EA3BDCBB7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6360" y="1102803"/>
            <a:ext cx="290669" cy="299094"/>
          </a:xfrm>
          <a:prstGeom prst="rect">
            <a:avLst/>
          </a:prstGeom>
        </p:spPr>
      </p:pic>
      <p:sp>
        <p:nvSpPr>
          <p:cNvPr id="35" name="正方形/長方形 39">
            <a:extLst>
              <a:ext uri="{FF2B5EF4-FFF2-40B4-BE49-F238E27FC236}">
                <a16:creationId xmlns:a16="http://schemas.microsoft.com/office/drawing/2014/main" id="{C63AFB07-D3C3-4ACA-A45C-0BC7E7DB58BE}"/>
              </a:ext>
            </a:extLst>
          </p:cNvPr>
          <p:cNvSpPr/>
          <p:nvPr/>
        </p:nvSpPr>
        <p:spPr>
          <a:xfrm>
            <a:off x="1595515" y="3830927"/>
            <a:ext cx="2864364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STD (Estándar)</a:t>
            </a:r>
            <a:endParaRPr lang="it-IT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37" name="正方形/長方形 39">
            <a:extLst>
              <a:ext uri="{FF2B5EF4-FFF2-40B4-BE49-F238E27FC236}">
                <a16:creationId xmlns:a16="http://schemas.microsoft.com/office/drawing/2014/main" id="{E8F7D88E-7C2A-4DAB-87A9-949294779F46}"/>
              </a:ext>
            </a:extLst>
          </p:cNvPr>
          <p:cNvSpPr/>
          <p:nvPr/>
        </p:nvSpPr>
        <p:spPr>
          <a:xfrm>
            <a:off x="1595515" y="4186081"/>
            <a:ext cx="2864364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Super silenciosa</a:t>
            </a:r>
            <a:endParaRPr lang="en-GB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43" name="正方形/長方形 39">
            <a:extLst>
              <a:ext uri="{FF2B5EF4-FFF2-40B4-BE49-F238E27FC236}">
                <a16:creationId xmlns:a16="http://schemas.microsoft.com/office/drawing/2014/main" id="{990346CF-A169-4FF8-8BA5-DD70F94105AD}"/>
              </a:ext>
            </a:extLst>
          </p:cNvPr>
          <p:cNvSpPr/>
          <p:nvPr/>
        </p:nvSpPr>
        <p:spPr>
          <a:xfrm>
            <a:off x="1595515" y="2245271"/>
            <a:ext cx="2864364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STD (</a:t>
            </a:r>
            <a:r>
              <a:rPr lang="en-GB" sz="1200" dirty="0" err="1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Estándar</a:t>
            </a:r>
            <a:r>
              <a:rPr lang="en-GB" sz="1200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 con </a:t>
            </a:r>
            <a:r>
              <a:rPr lang="en-GB" sz="1200" dirty="0" err="1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ventilador</a:t>
            </a:r>
            <a:r>
              <a:rPr lang="en-GB" sz="1200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 de AC)</a:t>
            </a:r>
            <a:endParaRPr lang="ja-JP" altLang="en-US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45" name="正方形/長方形 39">
            <a:extLst>
              <a:ext uri="{FF2B5EF4-FFF2-40B4-BE49-F238E27FC236}">
                <a16:creationId xmlns:a16="http://schemas.microsoft.com/office/drawing/2014/main" id="{0F4BDE55-72B2-490F-A064-298863650A14}"/>
              </a:ext>
            </a:extLst>
          </p:cNvPr>
          <p:cNvSpPr/>
          <p:nvPr/>
        </p:nvSpPr>
        <p:spPr>
          <a:xfrm>
            <a:off x="1580052" y="3038070"/>
            <a:ext cx="2864364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HPF (Ventilador EC de alta presión)</a:t>
            </a:r>
            <a:endParaRPr lang="en-GB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61" name="正方形/長方形 39">
            <a:extLst>
              <a:ext uri="{FF2B5EF4-FFF2-40B4-BE49-F238E27FC236}">
                <a16:creationId xmlns:a16="http://schemas.microsoft.com/office/drawing/2014/main" id="{97E80154-AFF2-440C-B0CF-ABE94114EA14}"/>
              </a:ext>
            </a:extLst>
          </p:cNvPr>
          <p:cNvSpPr/>
          <p:nvPr/>
        </p:nvSpPr>
        <p:spPr>
          <a:xfrm>
            <a:off x="1580052" y="2641671"/>
            <a:ext cx="2864364" cy="300354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EC (Ventilador de alta eficiencia)</a:t>
            </a:r>
            <a:endParaRPr lang="en-GB" sz="12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5343B-3237-4B36-AE28-E3132817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Diseño</a:t>
            </a:r>
            <a:r>
              <a:rPr lang="en-GB" dirty="0"/>
              <a:t> </a:t>
            </a:r>
            <a:r>
              <a:rPr lang="en-GB" dirty="0" err="1"/>
              <a:t>personalizable</a:t>
            </a:r>
            <a:endParaRPr lang="en-US" dirty="0"/>
          </a:p>
        </p:txBody>
      </p:sp>
      <p:sp>
        <p:nvSpPr>
          <p:cNvPr id="6" name="正方形/長方形 40">
            <a:extLst>
              <a:ext uri="{FF2B5EF4-FFF2-40B4-BE49-F238E27FC236}">
                <a16:creationId xmlns:a16="http://schemas.microsoft.com/office/drawing/2014/main" id="{E5D757EA-528C-4A39-854E-2AF230B80885}"/>
              </a:ext>
            </a:extLst>
          </p:cNvPr>
          <p:cNvSpPr/>
          <p:nvPr/>
        </p:nvSpPr>
        <p:spPr>
          <a:xfrm>
            <a:off x="354036" y="734025"/>
            <a:ext cx="1392600" cy="678199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Versiones</a:t>
            </a:r>
            <a:endParaRPr lang="es-E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正方形/長方形 40">
            <a:extLst>
              <a:ext uri="{FF2B5EF4-FFF2-40B4-BE49-F238E27FC236}">
                <a16:creationId xmlns:a16="http://schemas.microsoft.com/office/drawing/2014/main" id="{1E60DEA0-C817-4648-B0CE-8B3E97110FCF}"/>
              </a:ext>
            </a:extLst>
          </p:cNvPr>
          <p:cNvSpPr/>
          <p:nvPr/>
        </p:nvSpPr>
        <p:spPr>
          <a:xfrm>
            <a:off x="369499" y="3819374"/>
            <a:ext cx="1392600" cy="678199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Opciones acústicas</a:t>
            </a:r>
            <a:endParaRPr lang="es-E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7" name="Immagine 26" descr="Immagine che contiene testo&#10;&#10;Descrizione generata automaticamente">
            <a:extLst>
              <a:ext uri="{FF2B5EF4-FFF2-40B4-BE49-F238E27FC236}">
                <a16:creationId xmlns:a16="http://schemas.microsoft.com/office/drawing/2014/main" id="{98C1B8C2-4E30-41C5-979B-DFF521D15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9585" y="978741"/>
            <a:ext cx="762171" cy="757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Immagine 27" descr="Immagine che contiene testo&#10;&#10;Descrizione generata automaticamente">
            <a:extLst>
              <a:ext uri="{FF2B5EF4-FFF2-40B4-BE49-F238E27FC236}">
                <a16:creationId xmlns:a16="http://schemas.microsoft.com/office/drawing/2014/main" id="{018EAF5E-0F39-4785-B740-16C1235D58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7873" y="1000231"/>
            <a:ext cx="753748" cy="742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Immagine 28">
            <a:extLst>
              <a:ext uri="{FF2B5EF4-FFF2-40B4-BE49-F238E27FC236}">
                <a16:creationId xmlns:a16="http://schemas.microsoft.com/office/drawing/2014/main" id="{4C2A4416-0D59-4999-8AED-1473EF5ED1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2908" y="933272"/>
            <a:ext cx="706225" cy="803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Immagine 29">
            <a:extLst>
              <a:ext uri="{FF2B5EF4-FFF2-40B4-BE49-F238E27FC236}">
                <a16:creationId xmlns:a16="http://schemas.microsoft.com/office/drawing/2014/main" id="{CE40CC07-6853-4397-819D-6C0476626F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8014" y="845748"/>
            <a:ext cx="1261950" cy="885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CasellaDiTesto 66">
            <a:extLst>
              <a:ext uri="{FF2B5EF4-FFF2-40B4-BE49-F238E27FC236}">
                <a16:creationId xmlns:a16="http://schemas.microsoft.com/office/drawing/2014/main" id="{880A24D3-465F-4099-933C-2AE26603346F}"/>
              </a:ext>
            </a:extLst>
          </p:cNvPr>
          <p:cNvSpPr txBox="1"/>
          <p:nvPr/>
        </p:nvSpPr>
        <p:spPr>
          <a:xfrm>
            <a:off x="4627665" y="727837"/>
            <a:ext cx="856959" cy="214817"/>
          </a:xfrm>
          <a:prstGeom prst="rect">
            <a:avLst/>
          </a:prstGeom>
          <a:solidFill>
            <a:srgbClr val="E9EFE5">
              <a:alpha val="30000"/>
            </a:srgbClr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50 – 60</a:t>
            </a:r>
          </a:p>
        </p:txBody>
      </p:sp>
      <p:sp>
        <p:nvSpPr>
          <p:cNvPr id="52" name="CasellaDiTesto 66">
            <a:extLst>
              <a:ext uri="{FF2B5EF4-FFF2-40B4-BE49-F238E27FC236}">
                <a16:creationId xmlns:a16="http://schemas.microsoft.com/office/drawing/2014/main" id="{7A0814DE-3A1A-4FB0-98EA-4E765C933982}"/>
              </a:ext>
            </a:extLst>
          </p:cNvPr>
          <p:cNvSpPr txBox="1"/>
          <p:nvPr/>
        </p:nvSpPr>
        <p:spPr>
          <a:xfrm>
            <a:off x="5594448" y="727837"/>
            <a:ext cx="856959" cy="214817"/>
          </a:xfrm>
          <a:prstGeom prst="rect">
            <a:avLst/>
          </a:prstGeom>
          <a:solidFill>
            <a:srgbClr val="E9EFE5">
              <a:alpha val="30000"/>
            </a:srgbClr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70 – 75</a:t>
            </a:r>
          </a:p>
        </p:txBody>
      </p:sp>
      <p:sp>
        <p:nvSpPr>
          <p:cNvPr id="53" name="CasellaDiTesto 66">
            <a:extLst>
              <a:ext uri="{FF2B5EF4-FFF2-40B4-BE49-F238E27FC236}">
                <a16:creationId xmlns:a16="http://schemas.microsoft.com/office/drawing/2014/main" id="{9EF6C459-6CE0-4190-A298-249ECB68B920}"/>
              </a:ext>
            </a:extLst>
          </p:cNvPr>
          <p:cNvSpPr txBox="1"/>
          <p:nvPr/>
        </p:nvSpPr>
        <p:spPr>
          <a:xfrm>
            <a:off x="6561231" y="720735"/>
            <a:ext cx="856959" cy="214817"/>
          </a:xfrm>
          <a:prstGeom prst="rect">
            <a:avLst/>
          </a:prstGeom>
          <a:solidFill>
            <a:srgbClr val="E9EFE5">
              <a:alpha val="30000"/>
            </a:srgbClr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85 – 100 – 115</a:t>
            </a:r>
          </a:p>
        </p:txBody>
      </p:sp>
      <p:sp>
        <p:nvSpPr>
          <p:cNvPr id="54" name="CasellaDiTesto 66">
            <a:extLst>
              <a:ext uri="{FF2B5EF4-FFF2-40B4-BE49-F238E27FC236}">
                <a16:creationId xmlns:a16="http://schemas.microsoft.com/office/drawing/2014/main" id="{0915CD45-41A7-4CBD-9361-388C35242CBE}"/>
              </a:ext>
            </a:extLst>
          </p:cNvPr>
          <p:cNvSpPr txBox="1"/>
          <p:nvPr/>
        </p:nvSpPr>
        <p:spPr>
          <a:xfrm>
            <a:off x="7535634" y="714548"/>
            <a:ext cx="1261951" cy="214817"/>
          </a:xfrm>
          <a:prstGeom prst="rect">
            <a:avLst/>
          </a:prstGeom>
          <a:solidFill>
            <a:srgbClr val="E9EFE5">
              <a:alpha val="30000"/>
            </a:srgbClr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130 – 150 – 170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F3E81B-228C-4C67-9A8C-24EEF5CAA9D6}"/>
              </a:ext>
            </a:extLst>
          </p:cNvPr>
          <p:cNvSpPr txBox="1"/>
          <p:nvPr/>
        </p:nvSpPr>
        <p:spPr>
          <a:xfrm>
            <a:off x="4620045" y="1730882"/>
            <a:ext cx="4169919" cy="36057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Potencias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: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A9FCA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50 – 176 kW </a:t>
            </a:r>
            <a:r>
              <a:rPr lang="en-GB" sz="1050" b="1" dirty="0">
                <a:solidFill>
                  <a:srgbClr val="1A9FCA"/>
                </a:solidFill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e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A9FCA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n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1A9FCA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frío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,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06136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53 – 182 kW </a:t>
            </a:r>
            <a:r>
              <a:rPr lang="en-GB" sz="1050" dirty="0">
                <a:solidFill>
                  <a:srgbClr val="E06136"/>
                </a:solidFill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E06136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n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06136"/>
                </a:solidFill>
                <a:uLnTx/>
                <a:uFillTx/>
                <a:latin typeface="Arial Narrow"/>
                <a:ea typeface="Yu Mincho" panose="02020400000000000000" pitchFamily="18" charset="-128"/>
                <a:cs typeface="Times New Roman" panose="02020603050405020304" pitchFamily="18" charset="0"/>
              </a:rPr>
              <a:t>calor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E06136"/>
              </a:solidFill>
              <a:uLnTx/>
              <a:uFillTx/>
              <a:latin typeface="Arial Narrow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8" name="正方形/長方形 40">
            <a:extLst>
              <a:ext uri="{FF2B5EF4-FFF2-40B4-BE49-F238E27FC236}">
                <a16:creationId xmlns:a16="http://schemas.microsoft.com/office/drawing/2014/main" id="{FA06A893-0E02-4E00-A9D9-19918EF66EEC}"/>
              </a:ext>
            </a:extLst>
          </p:cNvPr>
          <p:cNvSpPr/>
          <p:nvPr/>
        </p:nvSpPr>
        <p:spPr>
          <a:xfrm>
            <a:off x="4572000" y="2232538"/>
            <a:ext cx="1392600" cy="678199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Opción de hidro-kit incorporado</a:t>
            </a:r>
            <a:endParaRPr lang="es-E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4" name="正方形/長方形 40">
            <a:extLst>
              <a:ext uri="{FF2B5EF4-FFF2-40B4-BE49-F238E27FC236}">
                <a16:creationId xmlns:a16="http://schemas.microsoft.com/office/drawing/2014/main" id="{F03072E1-BD72-4EC7-BF7C-A1DC923B2523}"/>
              </a:ext>
            </a:extLst>
          </p:cNvPr>
          <p:cNvSpPr/>
          <p:nvPr/>
        </p:nvSpPr>
        <p:spPr>
          <a:xfrm>
            <a:off x="4573998" y="3036006"/>
            <a:ext cx="1392600" cy="678199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s-E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Opciones de control de bombas</a:t>
            </a:r>
            <a:endParaRPr lang="es-E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E3864E-0457-4848-8436-3C4DBF6BAC82}"/>
              </a:ext>
            </a:extLst>
          </p:cNvPr>
          <p:cNvSpPr txBox="1"/>
          <p:nvPr/>
        </p:nvSpPr>
        <p:spPr>
          <a:xfrm>
            <a:off x="4559886" y="3782755"/>
            <a:ext cx="42396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0" u="none" strike="noStrike" baseline="0" dirty="0">
                <a:solidFill>
                  <a:srgbClr val="000000"/>
                </a:solidFill>
              </a:rPr>
              <a:t>Excelente configuración de bomba de agua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</a:rPr>
              <a:t>Las unidades pueden equiparse con una bomba de velocidad variable que ajusta automáticamente su velocidad de acuerdo con la capacidad requerida.</a:t>
            </a:r>
            <a:endParaRPr lang="en-US" sz="1400" dirty="0"/>
          </a:p>
        </p:txBody>
      </p:sp>
      <p:sp>
        <p:nvSpPr>
          <p:cNvPr id="44" name="正方形/長方形 40">
            <a:extLst>
              <a:ext uri="{FF2B5EF4-FFF2-40B4-BE49-F238E27FC236}">
                <a16:creationId xmlns:a16="http://schemas.microsoft.com/office/drawing/2014/main" id="{C65F6EBF-13CB-4211-8CD5-54D8F0F8CF7F}"/>
              </a:ext>
            </a:extLst>
          </p:cNvPr>
          <p:cNvSpPr/>
          <p:nvPr/>
        </p:nvSpPr>
        <p:spPr>
          <a:xfrm>
            <a:off x="359999" y="2240379"/>
            <a:ext cx="1371173" cy="1098045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Configuraciones</a:t>
            </a:r>
            <a:endParaRPr lang="es-E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7A00-7B2E-4B98-814F-4DF73731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Referencia</a:t>
            </a:r>
            <a:r>
              <a:rPr lang="en-GB" dirty="0"/>
              <a:t> del </a:t>
            </a:r>
            <a:r>
              <a:rPr lang="en-GB" dirty="0" err="1"/>
              <a:t>modelo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B81EA-EA28-4FB7-988F-269061FE3F1F}"/>
              </a:ext>
            </a:extLst>
          </p:cNvPr>
          <p:cNvSpPr txBox="1"/>
          <p:nvPr/>
        </p:nvSpPr>
        <p:spPr>
          <a:xfrm>
            <a:off x="3333884" y="4273432"/>
            <a:ext cx="232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Unidad exterior: </a:t>
            </a:r>
            <a:r>
              <a:rPr lang="en-GB" sz="1200" dirty="0" err="1">
                <a:latin typeface="Arial Narrow" panose="020B0606020202030204" pitchFamily="34" charset="0"/>
              </a:rPr>
              <a:t>igual</a:t>
            </a:r>
            <a:r>
              <a:rPr lang="en-GB" sz="1200" dirty="0">
                <a:latin typeface="Arial Narrow" panose="020B0606020202030204" pitchFamily="34" charset="0"/>
              </a:rPr>
              <a:t> que para CAC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D8CCC-3CE5-486E-90D4-8223E6F1A1BE}"/>
              </a:ext>
            </a:extLst>
          </p:cNvPr>
          <p:cNvSpPr txBox="1"/>
          <p:nvPr/>
        </p:nvSpPr>
        <p:spPr>
          <a:xfrm>
            <a:off x="3333884" y="3912476"/>
            <a:ext cx="232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Arial Narrow" panose="020B0606020202030204" pitchFamily="34" charset="0"/>
              </a:rPr>
              <a:t>Capacidad</a:t>
            </a:r>
            <a:r>
              <a:rPr lang="en-GB" sz="1200" dirty="0">
                <a:latin typeface="Arial Narrow" panose="020B0606020202030204" pitchFamily="34" charset="0"/>
              </a:rPr>
              <a:t> </a:t>
            </a:r>
            <a:r>
              <a:rPr lang="en-GB" sz="1200" dirty="0" err="1">
                <a:latin typeface="Arial Narrow" panose="020B0606020202030204" pitchFamily="34" charset="0"/>
              </a:rPr>
              <a:t>en</a:t>
            </a:r>
            <a:r>
              <a:rPr lang="en-GB" sz="1200" dirty="0">
                <a:latin typeface="Arial Narrow" panose="020B0606020202030204" pitchFamily="34" charset="0"/>
              </a:rPr>
              <a:t> kW (050 – 170)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D7758-09E6-47D7-A0AC-8F2F9773EE5D}"/>
              </a:ext>
            </a:extLst>
          </p:cNvPr>
          <p:cNvSpPr txBox="1"/>
          <p:nvPr/>
        </p:nvSpPr>
        <p:spPr>
          <a:xfrm>
            <a:off x="3364364" y="3566758"/>
            <a:ext cx="232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 Narrow" panose="020B0606020202030204" pitchFamily="34" charset="0"/>
              </a:rPr>
              <a:t>Indica que es una enfriadora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7BCD4-8A04-4AB0-9D55-806A142F422F}"/>
              </a:ext>
            </a:extLst>
          </p:cNvPr>
          <p:cNvSpPr txBox="1"/>
          <p:nvPr/>
        </p:nvSpPr>
        <p:spPr>
          <a:xfrm>
            <a:off x="3333882" y="3075098"/>
            <a:ext cx="57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Tipo solo </a:t>
            </a:r>
            <a:r>
              <a:rPr lang="en-GB" sz="1200" dirty="0" err="1">
                <a:latin typeface="Arial Narrow" panose="020B0606020202030204" pitchFamily="34" charset="0"/>
              </a:rPr>
              <a:t>frío</a:t>
            </a:r>
            <a:r>
              <a:rPr lang="en-GB" sz="1200" dirty="0">
                <a:latin typeface="Arial Narrow" panose="020B0606020202030204" pitchFamily="34" charset="0"/>
              </a:rPr>
              <a:t>: </a:t>
            </a:r>
            <a:r>
              <a:rPr lang="en-GB" sz="1200" b="1" dirty="0">
                <a:latin typeface="Arial Narrow" panose="020B0606020202030204" pitchFamily="34" charset="0"/>
              </a:rPr>
              <a:t>Q</a:t>
            </a:r>
            <a:r>
              <a:rPr lang="en-GB" sz="1200" dirty="0">
                <a:latin typeface="Arial Narrow" panose="020B0606020202030204" pitchFamily="34" charset="0"/>
              </a:rPr>
              <a:t> = </a:t>
            </a:r>
            <a:r>
              <a:rPr lang="en-GB" sz="1200" dirty="0" err="1">
                <a:latin typeface="Arial Narrow" panose="020B0606020202030204" pitchFamily="34" charset="0"/>
              </a:rPr>
              <a:t>Ventilador</a:t>
            </a:r>
            <a:r>
              <a:rPr lang="en-GB" sz="1200" dirty="0">
                <a:latin typeface="Arial Narrow" panose="020B0606020202030204" pitchFamily="34" charset="0"/>
              </a:rPr>
              <a:t> AC, </a:t>
            </a:r>
            <a:r>
              <a:rPr lang="en-GB" sz="1200" b="1" dirty="0">
                <a:latin typeface="Arial Narrow" panose="020B0606020202030204" pitchFamily="34" charset="0"/>
              </a:rPr>
              <a:t>R</a:t>
            </a:r>
            <a:r>
              <a:rPr lang="en-GB" sz="1200" dirty="0">
                <a:latin typeface="Arial Narrow" panose="020B0606020202030204" pitchFamily="34" charset="0"/>
              </a:rPr>
              <a:t> = </a:t>
            </a:r>
            <a:r>
              <a:rPr lang="en-GB" sz="1200" dirty="0" err="1">
                <a:latin typeface="Arial Narrow" panose="020B0606020202030204" pitchFamily="34" charset="0"/>
              </a:rPr>
              <a:t>Ventilador</a:t>
            </a:r>
            <a:r>
              <a:rPr lang="en-GB" sz="1200" dirty="0">
                <a:latin typeface="Arial Narrow" panose="020B0606020202030204" pitchFamily="34" charset="0"/>
              </a:rPr>
              <a:t> EC, </a:t>
            </a:r>
            <a:r>
              <a:rPr lang="en-GB" sz="1200" b="1" dirty="0">
                <a:latin typeface="Arial Narrow" panose="020B0606020202030204" pitchFamily="34" charset="0"/>
              </a:rPr>
              <a:t>S</a:t>
            </a:r>
            <a:r>
              <a:rPr lang="en-GB" sz="1200" dirty="0">
                <a:latin typeface="Arial Narrow" panose="020B0606020202030204" pitchFamily="34" charset="0"/>
              </a:rPr>
              <a:t> = </a:t>
            </a:r>
            <a:r>
              <a:rPr lang="en-GB" sz="1200" dirty="0" err="1">
                <a:latin typeface="Arial Narrow" panose="020B0606020202030204" pitchFamily="34" charset="0"/>
              </a:rPr>
              <a:t>Ventilador</a:t>
            </a:r>
            <a:r>
              <a:rPr lang="en-GB" sz="1200" dirty="0">
                <a:latin typeface="Arial Narrow" panose="020B0606020202030204" pitchFamily="34" charset="0"/>
              </a:rPr>
              <a:t> EC de </a:t>
            </a:r>
            <a:r>
              <a:rPr lang="en-GB" sz="1200" dirty="0" err="1">
                <a:latin typeface="Arial Narrow" panose="020B0606020202030204" pitchFamily="34" charset="0"/>
              </a:rPr>
              <a:t>alta</a:t>
            </a:r>
            <a:r>
              <a:rPr lang="en-GB" sz="1200" dirty="0">
                <a:latin typeface="Arial Narrow" panose="020B0606020202030204" pitchFamily="34" charset="0"/>
              </a:rPr>
              <a:t> </a:t>
            </a:r>
            <a:r>
              <a:rPr lang="en-GB" sz="1200" dirty="0" err="1">
                <a:latin typeface="Arial Narrow" panose="020B0606020202030204" pitchFamily="34" charset="0"/>
              </a:rPr>
              <a:t>presión</a:t>
            </a:r>
            <a:endParaRPr lang="en-GB" sz="1200" dirty="0">
              <a:latin typeface="Arial Narrow" panose="020B0606020202030204" pitchFamily="34" charset="0"/>
            </a:endParaRPr>
          </a:p>
          <a:p>
            <a:r>
              <a:rPr lang="en-GB" sz="1200" dirty="0">
                <a:latin typeface="Arial Narrow" panose="020B0606020202030204" pitchFamily="34" charset="0"/>
              </a:rPr>
              <a:t>Tipo </a:t>
            </a:r>
            <a:r>
              <a:rPr lang="en-GB" sz="1200" dirty="0" err="1">
                <a:latin typeface="Arial Narrow" panose="020B0606020202030204" pitchFamily="34" charset="0"/>
              </a:rPr>
              <a:t>bomba</a:t>
            </a:r>
            <a:r>
              <a:rPr lang="en-GB" sz="1200" dirty="0">
                <a:latin typeface="Arial Narrow" panose="020B0606020202030204" pitchFamily="34" charset="0"/>
              </a:rPr>
              <a:t> de </a:t>
            </a:r>
            <a:r>
              <a:rPr lang="en-GB" sz="1200" dirty="0" err="1">
                <a:latin typeface="Arial Narrow" panose="020B0606020202030204" pitchFamily="34" charset="0"/>
              </a:rPr>
              <a:t>calor</a:t>
            </a:r>
            <a:r>
              <a:rPr lang="en-GB" sz="1200" dirty="0">
                <a:latin typeface="Arial Narrow" panose="020B0606020202030204" pitchFamily="34" charset="0"/>
              </a:rPr>
              <a:t>: </a:t>
            </a:r>
            <a:r>
              <a:rPr lang="en-GB" sz="1200" b="1" dirty="0">
                <a:latin typeface="Arial Narrow" panose="020B0606020202030204" pitchFamily="34" charset="0"/>
              </a:rPr>
              <a:t>M</a:t>
            </a:r>
            <a:r>
              <a:rPr lang="en-GB" sz="1200" dirty="0">
                <a:latin typeface="Arial Narrow" panose="020B0606020202030204" pitchFamily="34" charset="0"/>
              </a:rPr>
              <a:t> = </a:t>
            </a:r>
            <a:r>
              <a:rPr lang="en-GB" sz="1200" dirty="0" err="1">
                <a:latin typeface="Arial Narrow" panose="020B0606020202030204" pitchFamily="34" charset="0"/>
              </a:rPr>
              <a:t>Ventilador</a:t>
            </a:r>
            <a:r>
              <a:rPr lang="en-GB" sz="1200" dirty="0">
                <a:latin typeface="Arial Narrow" panose="020B0606020202030204" pitchFamily="34" charset="0"/>
              </a:rPr>
              <a:t> AC, </a:t>
            </a:r>
            <a:r>
              <a:rPr lang="en-GB" sz="1200" b="1" dirty="0">
                <a:latin typeface="Arial Narrow" panose="020B0606020202030204" pitchFamily="34" charset="0"/>
              </a:rPr>
              <a:t>N</a:t>
            </a:r>
            <a:r>
              <a:rPr lang="en-GB" sz="1200" dirty="0">
                <a:latin typeface="Arial Narrow" panose="020B0606020202030204" pitchFamily="34" charset="0"/>
              </a:rPr>
              <a:t> = </a:t>
            </a:r>
            <a:r>
              <a:rPr lang="en-GB" sz="1200" dirty="0" err="1">
                <a:latin typeface="Arial Narrow" panose="020B0606020202030204" pitchFamily="34" charset="0"/>
              </a:rPr>
              <a:t>Ventilador</a:t>
            </a:r>
            <a:r>
              <a:rPr lang="en-GB" sz="1200" dirty="0">
                <a:latin typeface="Arial Narrow" panose="020B0606020202030204" pitchFamily="34" charset="0"/>
              </a:rPr>
              <a:t> EC, </a:t>
            </a:r>
            <a:r>
              <a:rPr lang="en-GB" sz="1200" b="1" dirty="0">
                <a:latin typeface="Arial Narrow" panose="020B0606020202030204" pitchFamily="34" charset="0"/>
              </a:rPr>
              <a:t>O</a:t>
            </a:r>
            <a:r>
              <a:rPr lang="en-GB" sz="1200" dirty="0">
                <a:latin typeface="Arial Narrow" panose="020B0606020202030204" pitchFamily="34" charset="0"/>
              </a:rPr>
              <a:t> = </a:t>
            </a:r>
            <a:r>
              <a:rPr lang="en-GB" sz="1200" dirty="0" err="1">
                <a:latin typeface="Arial Narrow" panose="020B0606020202030204" pitchFamily="34" charset="0"/>
              </a:rPr>
              <a:t>Ventilador</a:t>
            </a:r>
            <a:r>
              <a:rPr lang="en-GB" sz="1200" dirty="0">
                <a:latin typeface="Arial Narrow" panose="020B0606020202030204" pitchFamily="34" charset="0"/>
              </a:rPr>
              <a:t> EC de </a:t>
            </a:r>
            <a:r>
              <a:rPr lang="en-GB" sz="1200" dirty="0" err="1">
                <a:latin typeface="Arial Narrow" panose="020B0606020202030204" pitchFamily="34" charset="0"/>
              </a:rPr>
              <a:t>alta</a:t>
            </a:r>
            <a:r>
              <a:rPr lang="en-GB" sz="1200" dirty="0">
                <a:latin typeface="Arial Narrow" panose="020B0606020202030204" pitchFamily="34" charset="0"/>
              </a:rPr>
              <a:t> </a:t>
            </a:r>
            <a:r>
              <a:rPr lang="en-GB" sz="1200" dirty="0" err="1">
                <a:latin typeface="Arial Narrow" panose="020B0606020202030204" pitchFamily="34" charset="0"/>
              </a:rPr>
              <a:t>presión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823DF-FA99-453C-837D-20A69891EF15}"/>
              </a:ext>
            </a:extLst>
          </p:cNvPr>
          <p:cNvSpPr txBox="1"/>
          <p:nvPr/>
        </p:nvSpPr>
        <p:spPr>
          <a:xfrm>
            <a:off x="3333883" y="2829602"/>
            <a:ext cx="436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 Narrow" panose="020B0606020202030204" pitchFamily="34" charset="0"/>
              </a:rPr>
              <a:t>NB</a:t>
            </a:r>
            <a:r>
              <a:rPr lang="en-GB" sz="1200" dirty="0">
                <a:latin typeface="Arial Narrow" panose="020B0606020202030204" pitchFamily="34" charset="0"/>
              </a:rPr>
              <a:t>: no </a:t>
            </a:r>
            <a:r>
              <a:rPr lang="en-GB" sz="1200" dirty="0" err="1">
                <a:latin typeface="Arial Narrow" panose="020B0606020202030204" pitchFamily="34" charset="0"/>
              </a:rPr>
              <a:t>incluye</a:t>
            </a:r>
            <a:r>
              <a:rPr lang="en-GB" sz="1200" dirty="0">
                <a:latin typeface="Arial Narrow" panose="020B0606020202030204" pitchFamily="34" charset="0"/>
              </a:rPr>
              <a:t> tope, </a:t>
            </a:r>
            <a:r>
              <a:rPr lang="en-GB" sz="1200" b="1" dirty="0">
                <a:latin typeface="Arial Narrow" panose="020B0606020202030204" pitchFamily="34" charset="0"/>
              </a:rPr>
              <a:t>BM</a:t>
            </a:r>
            <a:r>
              <a:rPr lang="en-GB" sz="1200" dirty="0">
                <a:latin typeface="Arial Narrow" panose="020B0606020202030204" pitchFamily="34" charset="0"/>
              </a:rPr>
              <a:t>/</a:t>
            </a:r>
            <a:r>
              <a:rPr lang="en-GB" sz="1200" b="1" dirty="0">
                <a:latin typeface="Arial Narrow" panose="020B0606020202030204" pitchFamily="34" charset="0"/>
              </a:rPr>
              <a:t>BL</a:t>
            </a:r>
            <a:r>
              <a:rPr lang="en-GB" sz="1200" dirty="0">
                <a:latin typeface="Arial Narrow" panose="020B0606020202030204" pitchFamily="34" charset="0"/>
              </a:rPr>
              <a:t>: con tope (M/L </a:t>
            </a:r>
            <a:r>
              <a:rPr lang="en-GB" sz="1200" dirty="0" err="1">
                <a:latin typeface="Arial Narrow" panose="020B0606020202030204" pitchFamily="34" charset="0"/>
              </a:rPr>
              <a:t>depende</a:t>
            </a:r>
            <a:r>
              <a:rPr lang="en-GB" sz="1200" dirty="0">
                <a:latin typeface="Arial Narrow" panose="020B0606020202030204" pitchFamily="34" charset="0"/>
              </a:rPr>
              <a:t> del </a:t>
            </a:r>
            <a:r>
              <a:rPr lang="en-GB" sz="1200" dirty="0" err="1">
                <a:latin typeface="Arial Narrow" panose="020B0606020202030204" pitchFamily="34" charset="0"/>
              </a:rPr>
              <a:t>tamaño</a:t>
            </a:r>
            <a:r>
              <a:rPr lang="en-GB" sz="1200" dirty="0">
                <a:latin typeface="Arial Narrow" panose="020B0606020202030204" pitchFamily="34" charset="0"/>
              </a:rPr>
              <a:t>) 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2E07933-F906-4C68-899F-49ADAE4CDDB9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2885224" y="2519443"/>
            <a:ext cx="465270" cy="43204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2AD350F-2CE2-4626-A795-C53D038B6EBE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2364534" y="2336583"/>
            <a:ext cx="1074600" cy="86409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108DC6E-FFD4-4112-8DFE-FA56B7E1F2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64626" y="2328380"/>
            <a:ext cx="1457612" cy="12961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1225A9F-75D9-459D-BA7B-2DD100E19DF9}"/>
              </a:ext>
            </a:extLst>
          </p:cNvPr>
          <p:cNvCxnSpPr>
            <a:cxnSpLocks/>
            <a:endCxn id="4" idx="1"/>
          </p:cNvCxnSpPr>
          <p:nvPr/>
        </p:nvCxnSpPr>
        <p:spPr>
          <a:xfrm rot="16200000" flipH="1">
            <a:off x="1596507" y="2313599"/>
            <a:ext cx="1818570" cy="165618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A3D1ED2-FE28-42C2-A91B-FFCE406D38D1}"/>
              </a:ext>
            </a:extLst>
          </p:cNvPr>
          <p:cNvCxnSpPr>
            <a:cxnSpLocks/>
            <a:endCxn id="3" idx="1"/>
          </p:cNvCxnSpPr>
          <p:nvPr/>
        </p:nvCxnSpPr>
        <p:spPr>
          <a:xfrm rot="16200000" flipH="1">
            <a:off x="1036091" y="2114139"/>
            <a:ext cx="2318026" cy="227755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63B2139-9C10-4160-A374-77FE8081C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22424"/>
              </p:ext>
            </p:extLst>
          </p:nvPr>
        </p:nvGraphicFramePr>
        <p:xfrm>
          <a:off x="885612" y="767579"/>
          <a:ext cx="4895744" cy="1735257"/>
        </p:xfrm>
        <a:graphic>
          <a:graphicData uri="http://schemas.openxmlformats.org/drawingml/2006/table">
            <a:tbl>
              <a:tblPr/>
              <a:tblGrid>
                <a:gridCol w="335869">
                  <a:extLst>
                    <a:ext uri="{9D8B030D-6E8A-4147-A177-3AD203B41FA5}">
                      <a16:colId xmlns:a16="http://schemas.microsoft.com/office/drawing/2014/main" val="4215620371"/>
                    </a:ext>
                  </a:extLst>
                </a:gridCol>
                <a:gridCol w="216690">
                  <a:extLst>
                    <a:ext uri="{9D8B030D-6E8A-4147-A177-3AD203B41FA5}">
                      <a16:colId xmlns:a16="http://schemas.microsoft.com/office/drawing/2014/main" val="1051471099"/>
                    </a:ext>
                  </a:extLst>
                </a:gridCol>
                <a:gridCol w="455049">
                  <a:extLst>
                    <a:ext uri="{9D8B030D-6E8A-4147-A177-3AD203B41FA5}">
                      <a16:colId xmlns:a16="http://schemas.microsoft.com/office/drawing/2014/main" val="2393549764"/>
                    </a:ext>
                  </a:extLst>
                </a:gridCol>
                <a:gridCol w="335869">
                  <a:extLst>
                    <a:ext uri="{9D8B030D-6E8A-4147-A177-3AD203B41FA5}">
                      <a16:colId xmlns:a16="http://schemas.microsoft.com/office/drawing/2014/main" val="93983314"/>
                    </a:ext>
                  </a:extLst>
                </a:gridCol>
                <a:gridCol w="455049">
                  <a:extLst>
                    <a:ext uri="{9D8B030D-6E8A-4147-A177-3AD203B41FA5}">
                      <a16:colId xmlns:a16="http://schemas.microsoft.com/office/drawing/2014/main" val="3263587858"/>
                    </a:ext>
                  </a:extLst>
                </a:gridCol>
                <a:gridCol w="465884">
                  <a:extLst>
                    <a:ext uri="{9D8B030D-6E8A-4147-A177-3AD203B41FA5}">
                      <a16:colId xmlns:a16="http://schemas.microsoft.com/office/drawing/2014/main" val="1944244802"/>
                    </a:ext>
                  </a:extLst>
                </a:gridCol>
                <a:gridCol w="455049">
                  <a:extLst>
                    <a:ext uri="{9D8B030D-6E8A-4147-A177-3AD203B41FA5}">
                      <a16:colId xmlns:a16="http://schemas.microsoft.com/office/drawing/2014/main" val="1128652991"/>
                    </a:ext>
                  </a:extLst>
                </a:gridCol>
                <a:gridCol w="455049">
                  <a:extLst>
                    <a:ext uri="{9D8B030D-6E8A-4147-A177-3AD203B41FA5}">
                      <a16:colId xmlns:a16="http://schemas.microsoft.com/office/drawing/2014/main" val="2046053874"/>
                    </a:ext>
                  </a:extLst>
                </a:gridCol>
                <a:gridCol w="476718">
                  <a:extLst>
                    <a:ext uri="{9D8B030D-6E8A-4147-A177-3AD203B41FA5}">
                      <a16:colId xmlns:a16="http://schemas.microsoft.com/office/drawing/2014/main" val="1135158714"/>
                    </a:ext>
                  </a:extLst>
                </a:gridCol>
                <a:gridCol w="455049">
                  <a:extLst>
                    <a:ext uri="{9D8B030D-6E8A-4147-A177-3AD203B41FA5}">
                      <a16:colId xmlns:a16="http://schemas.microsoft.com/office/drawing/2014/main" val="1201438705"/>
                    </a:ext>
                  </a:extLst>
                </a:gridCol>
                <a:gridCol w="453600">
                  <a:extLst>
                    <a:ext uri="{9D8B030D-6E8A-4147-A177-3AD203B41FA5}">
                      <a16:colId xmlns:a16="http://schemas.microsoft.com/office/drawing/2014/main" val="3065702501"/>
                    </a:ext>
                  </a:extLst>
                </a:gridCol>
                <a:gridCol w="335869">
                  <a:extLst>
                    <a:ext uri="{9D8B030D-6E8A-4147-A177-3AD203B41FA5}">
                      <a16:colId xmlns:a16="http://schemas.microsoft.com/office/drawing/2014/main" val="2035666434"/>
                    </a:ext>
                  </a:extLst>
                </a:gridCol>
              </a:tblGrid>
              <a:tr h="123743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Unidad exterior</a:t>
                      </a: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Capacidad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Enfriadora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 de </a:t>
                      </a:r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ventilador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Opción de depósito de inercia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Opción de bomba y accionamiento de bomba</a:t>
                      </a:r>
                      <a:endParaRPr lang="en-GB" sz="105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Opciones</a:t>
                      </a:r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hidráulicas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Opciones</a:t>
                      </a:r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ambientales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Opciones</a:t>
                      </a:r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misceláneas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Opciones</a:t>
                      </a:r>
                      <a:r>
                        <a:rPr lang="en-GB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control</a:t>
                      </a: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r>
                        <a:rPr lang="en-GB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Repuesto</a:t>
                      </a:r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No </a:t>
                      </a:r>
                      <a:r>
                        <a:rPr lang="en-GB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Usado</a:t>
                      </a:r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 marL="72000" marR="72000" marT="72000" marB="72000"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64225"/>
                  </a:ext>
                </a:extLst>
              </a:tr>
              <a:tr h="4978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050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Q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NB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AK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638008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98DFC-2521-4AD5-B6BF-ECD630F07CD5}"/>
              </a:ext>
            </a:extLst>
          </p:cNvPr>
          <p:cNvSpPr/>
          <p:nvPr/>
        </p:nvSpPr>
        <p:spPr>
          <a:xfrm>
            <a:off x="823668" y="2093905"/>
            <a:ext cx="2277560" cy="329858"/>
          </a:xfrm>
          <a:prstGeom prst="roundRect">
            <a:avLst/>
          </a:prstGeom>
          <a:noFill/>
          <a:ln w="28575">
            <a:solidFill>
              <a:srgbClr val="0066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 Narrow" panose="020B0606020202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09C47B-1D65-4A77-8E00-236C4EDDE42D}"/>
              </a:ext>
            </a:extLst>
          </p:cNvPr>
          <p:cNvSpPr/>
          <p:nvPr/>
        </p:nvSpPr>
        <p:spPr>
          <a:xfrm>
            <a:off x="5007048" y="767580"/>
            <a:ext cx="433956" cy="1735256"/>
          </a:xfrm>
          <a:prstGeom prst="roundRect">
            <a:avLst/>
          </a:prstGeom>
          <a:noFill/>
          <a:ln w="28575">
            <a:solidFill>
              <a:srgbClr val="E061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 Narrow" panose="020B060602020203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7D0B01D-7A81-4DDB-8208-7BA5D54A50AA}"/>
              </a:ext>
            </a:extLst>
          </p:cNvPr>
          <p:cNvCxnSpPr>
            <a:cxnSpLocks/>
          </p:cNvCxnSpPr>
          <p:nvPr/>
        </p:nvCxnSpPr>
        <p:spPr>
          <a:xfrm>
            <a:off x="5157382" y="737586"/>
            <a:ext cx="824318" cy="367894"/>
          </a:xfrm>
          <a:prstGeom prst="bentConnector3">
            <a:avLst>
              <a:gd name="adj1" fmla="val 99918"/>
            </a:avLst>
          </a:prstGeom>
          <a:ln>
            <a:solidFill>
              <a:srgbClr val="E0613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D78EED2-46EF-4445-B16C-ACB7E938D4B4}"/>
              </a:ext>
            </a:extLst>
          </p:cNvPr>
          <p:cNvSpPr txBox="1"/>
          <p:nvPr/>
        </p:nvSpPr>
        <p:spPr>
          <a:xfrm>
            <a:off x="5813959" y="1105480"/>
            <a:ext cx="318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 Narrow" panose="020B0606020202030204" pitchFamily="34" charset="0"/>
              </a:rPr>
              <a:t>Los modelos R32 tienen una referencia de modelo de 18 dígitos agregando opciones de control</a:t>
            </a:r>
          </a:p>
          <a:p>
            <a:r>
              <a:rPr lang="es-ES" sz="1200" dirty="0">
                <a:latin typeface="Arial Narrow" panose="020B0606020202030204" pitchFamily="34" charset="0"/>
              </a:rPr>
              <a:t>(Los modelos R410A tienen 16 dígitos sin opciones de control).</a:t>
            </a:r>
            <a:endParaRPr lang="en-GB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4884-14B1-4DCE-8A25-3B7E4E63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C56604-28E6-4FE3-852B-DCF376B0D6A9}"/>
              </a:ext>
            </a:extLst>
          </p:cNvPr>
          <p:cNvSpPr/>
          <p:nvPr/>
        </p:nvSpPr>
        <p:spPr>
          <a:xfrm>
            <a:off x="360000" y="1010653"/>
            <a:ext cx="8431574" cy="3588847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08000" rIns="51435" bIns="1080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endParaRPr lang="en-US" altLang="ja-JP" sz="16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4C6E31-2A2B-401C-97CE-704703134875}"/>
              </a:ext>
            </a:extLst>
          </p:cNvPr>
          <p:cNvSpPr/>
          <p:nvPr/>
        </p:nvSpPr>
        <p:spPr>
          <a:xfrm>
            <a:off x="360001" y="753452"/>
            <a:ext cx="8431574" cy="360000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altLang="ja-JP" sz="1400" b="1" i="1" dirty="0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Control sencillo y fácil de usar para </a:t>
            </a:r>
            <a:r>
              <a:rPr lang="es-E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unidades exteriores</a:t>
            </a:r>
            <a:endParaRPr lang="en-U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495FD0-F78C-4C11-80EC-085C393685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45" y="1637975"/>
            <a:ext cx="1752274" cy="10126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AEE01A9-D35B-4B3B-AA5C-09A4545BD31C}"/>
              </a:ext>
            </a:extLst>
          </p:cNvPr>
          <p:cNvSpPr txBox="1"/>
          <p:nvPr/>
        </p:nvSpPr>
        <p:spPr>
          <a:xfrm>
            <a:off x="3013365" y="1307228"/>
            <a:ext cx="5770636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/>
              <a:t>Ahorro de energia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/>
              <a:t>Control </a:t>
            </a:r>
            <a:r>
              <a:rPr lang="es-ES" sz="1400" dirty="0"/>
              <a:t>lógico inteligente para la temperatura del agua de entrada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Funcionamiento nocturno para reducir el consumo eléctrico y el ruido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Modo de funcionamiento de carga parcial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Control de temperatura máxima de descarga</a:t>
            </a:r>
            <a:endParaRPr lang="en-GB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0E11EC-4877-46B0-A05D-E60D22E2C235}"/>
              </a:ext>
            </a:extLst>
          </p:cNvPr>
          <p:cNvSpPr txBox="1"/>
          <p:nvPr/>
        </p:nvSpPr>
        <p:spPr>
          <a:xfrm>
            <a:off x="3013365" y="2531331"/>
            <a:ext cx="57706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/>
              <a:t>Servicio</a:t>
            </a:r>
            <a:r>
              <a:rPr lang="en-GB" sz="1400" b="1" dirty="0"/>
              <a:t> / </a:t>
            </a:r>
            <a:r>
              <a:rPr lang="en-GB" sz="1400" b="1" dirty="0" err="1"/>
              <a:t>Mantenimiento</a:t>
            </a:r>
            <a:endParaRPr lang="en-GB" sz="1400" b="1" dirty="0"/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Operación de prueba automática con solo presionar un botón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Aviso de alarma con las últimas 10 alarmas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Contador de horas de funcionamiento del compresor y la bomba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Límites de funcionamiento del compresor guardados en una memoria flash</a:t>
            </a:r>
            <a:endParaRPr lang="en-GB" sz="1400" dirty="0"/>
          </a:p>
          <a:p>
            <a:r>
              <a:rPr lang="en-GB" sz="1400" b="1" dirty="0" err="1"/>
              <a:t>Otros</a:t>
            </a:r>
            <a:r>
              <a:rPr lang="en-GB" sz="1400" b="1" dirty="0"/>
              <a:t>.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400" dirty="0"/>
              <a:t>Compatible con BMS (</a:t>
            </a:r>
            <a:r>
              <a:rPr lang="en-GB" sz="1400" dirty="0" err="1"/>
              <a:t>protocolo</a:t>
            </a:r>
            <a:r>
              <a:rPr lang="en-GB" sz="1400" dirty="0"/>
              <a:t> RS485 </a:t>
            </a:r>
            <a:r>
              <a:rPr lang="en-GB" sz="1400" dirty="0" err="1"/>
              <a:t>ModBus</a:t>
            </a:r>
            <a:r>
              <a:rPr lang="en-GB" sz="1400" dirty="0"/>
              <a:t> RTU o BACnet MSTP)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14BC5A-357F-42DD-B871-0ECE84D4BAD6}"/>
              </a:ext>
            </a:extLst>
          </p:cNvPr>
          <p:cNvSpPr txBox="1"/>
          <p:nvPr/>
        </p:nvSpPr>
        <p:spPr>
          <a:xfrm>
            <a:off x="482118" y="3019926"/>
            <a:ext cx="2409128" cy="12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/>
              <a:t>Operación</a:t>
            </a:r>
            <a:r>
              <a:rPr lang="en-GB" sz="1400" b="1" dirty="0"/>
              <a:t> </a:t>
            </a:r>
            <a:r>
              <a:rPr lang="en-GB" sz="1400" b="1" dirty="0" err="1"/>
              <a:t>básica</a:t>
            </a:r>
            <a:endParaRPr lang="en-GB" sz="1400" b="1" dirty="0"/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Configuración de encendido/apagado</a:t>
            </a:r>
          </a:p>
          <a:p>
            <a: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1400" dirty="0"/>
              <a:t>Ajuste del modo de refrigeración/calefacción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74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DDA6121-1D58-432E-AC30-C473D5E80CF0}"/>
              </a:ext>
            </a:extLst>
          </p:cNvPr>
          <p:cNvSpPr txBox="1"/>
          <p:nvPr/>
        </p:nvSpPr>
        <p:spPr>
          <a:xfrm>
            <a:off x="6097767" y="2155566"/>
            <a:ext cx="2700000" cy="2554545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0000" rIns="51435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285750" indent="-285750"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 Narrow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300"/>
              </a:spcAft>
            </a:pPr>
            <a:r>
              <a:rPr lang="es-ES" sz="1200" dirty="0"/>
              <a:t>8 líneas de pantalla con retroiluminación azul y blanca seleccionable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Botón de fácil operación mediante rotación-presión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Función de programación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Botón de alarma con indicador LED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El firmware se puede actualizar a través de la interfaz USB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98B3F-603D-4607-8819-4A9E8697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 </a:t>
            </a:r>
            <a:r>
              <a:rPr lang="en-GB" dirty="0" err="1"/>
              <a:t>opcional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A2831-B2D7-4C78-B070-073D24B2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45" y="1319800"/>
            <a:ext cx="894421" cy="605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DD2A2-496C-47C6-8FB2-2D87B632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1016" y="1171456"/>
            <a:ext cx="894421" cy="9244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579F28-3E57-4748-AE4F-E1AF60C1D277}"/>
              </a:ext>
            </a:extLst>
          </p:cNvPr>
          <p:cNvSpPr/>
          <p:nvPr/>
        </p:nvSpPr>
        <p:spPr>
          <a:xfrm>
            <a:off x="6097767" y="753451"/>
            <a:ext cx="2700000" cy="360000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Equipo</a:t>
            </a:r>
            <a:r>
              <a:rPr lang="en-US" altLang="ja-JP" sz="1400" b="1" i="1" dirty="0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 de </a:t>
            </a:r>
            <a:r>
              <a:rPr lang="en-U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control remoto</a:t>
            </a:r>
            <a:endParaRPr lang="en-U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C6A87-4ECD-4933-9E67-6E53B408376D}"/>
              </a:ext>
            </a:extLst>
          </p:cNvPr>
          <p:cNvSpPr/>
          <p:nvPr/>
        </p:nvSpPr>
        <p:spPr>
          <a:xfrm>
            <a:off x="360000" y="753452"/>
            <a:ext cx="5580000" cy="360000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Servicio</a:t>
            </a:r>
            <a:r>
              <a:rPr lang="en-GB" altLang="ja-JP" sz="1400" b="1" i="1" dirty="0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GB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de monitorización remota ECOi-W Cloud</a:t>
            </a:r>
            <a:endParaRPr lang="en-U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5C432-5C4F-4507-88C2-7E4FC3A1E985}"/>
              </a:ext>
            </a:extLst>
          </p:cNvPr>
          <p:cNvSpPr txBox="1"/>
          <p:nvPr/>
        </p:nvSpPr>
        <p:spPr>
          <a:xfrm>
            <a:off x="4487608" y="1929439"/>
            <a:ext cx="18782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 err="1"/>
              <a:t>Modelo</a:t>
            </a:r>
            <a:r>
              <a:rPr lang="en-GB" sz="1050" dirty="0"/>
              <a:t>: PAW-CM000SP041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E69A2-C7E6-4B2D-A2FC-C6559A3A4203}"/>
              </a:ext>
            </a:extLst>
          </p:cNvPr>
          <p:cNvSpPr txBox="1"/>
          <p:nvPr/>
        </p:nvSpPr>
        <p:spPr>
          <a:xfrm>
            <a:off x="7320669" y="1948992"/>
            <a:ext cx="16763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 err="1"/>
              <a:t>Modelo</a:t>
            </a:r>
            <a:r>
              <a:rPr lang="en-GB" sz="1050" dirty="0"/>
              <a:t>: PAW-SYSREMKIT1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2D8F9-20E4-4F18-AE04-302D20DED6AA}"/>
              </a:ext>
            </a:extLst>
          </p:cNvPr>
          <p:cNvSpPr txBox="1"/>
          <p:nvPr/>
        </p:nvSpPr>
        <p:spPr>
          <a:xfrm>
            <a:off x="359739" y="2155566"/>
            <a:ext cx="5580000" cy="2554545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0000" rIns="51435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285750" indent="-285750"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 Narrow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300"/>
              </a:spcAft>
            </a:pPr>
            <a:r>
              <a:rPr lang="es-ES" sz="1200" dirty="0"/>
              <a:t>Máximo 10 unidades exteriores conectables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Notificación de alarma por correo electrónico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Informes y visualización de gráficos con 300 variedades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Varias señales LED en el hardware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Se requiere Modbus RTU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Historial de intervalo de datos </a:t>
            </a:r>
            <a:br>
              <a:rPr lang="es-ES" sz="1200" dirty="0"/>
            </a:br>
            <a:r>
              <a:rPr lang="es-ES" sz="1200" dirty="0"/>
              <a:t>de hasta 5 minutos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Tarjeta SIM 4G instalada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Carcasa IP65</a:t>
            </a:r>
          </a:p>
          <a:p>
            <a:pPr>
              <a:spcAft>
                <a:spcPts val="300"/>
              </a:spcAft>
            </a:pPr>
            <a:r>
              <a:rPr lang="es-ES" sz="1200" dirty="0"/>
              <a:t>La antena opcional está disponible</a:t>
            </a:r>
            <a:endParaRPr lang="en-US" sz="1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64C2F6-37EC-4DC9-B4C6-DEE6A4B1D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96" y="1372232"/>
            <a:ext cx="1353265" cy="250226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3BFC05-AE3F-438E-AB3A-EA46307E2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044" y="2210887"/>
            <a:ext cx="573492" cy="516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882A56-AA7A-44EE-B444-CD8595E20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618" y="3489138"/>
            <a:ext cx="2044918" cy="1154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43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A109917-4D42-4D5D-9DD6-6A8C60996BD9}"/>
              </a:ext>
            </a:extLst>
          </p:cNvPr>
          <p:cNvSpPr/>
          <p:nvPr/>
        </p:nvSpPr>
        <p:spPr>
          <a:xfrm>
            <a:off x="358808" y="973489"/>
            <a:ext cx="2756580" cy="293249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Hotel / Hospital</a:t>
            </a:r>
            <a:endParaRPr lang="en-U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F9A51E-3AC6-4AAB-8D4C-956C714A75B2}"/>
              </a:ext>
            </a:extLst>
          </p:cNvPr>
          <p:cNvSpPr/>
          <p:nvPr/>
        </p:nvSpPr>
        <p:spPr>
          <a:xfrm>
            <a:off x="3194051" y="973489"/>
            <a:ext cx="2756580" cy="293249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Oficina</a:t>
            </a:r>
            <a:endParaRPr lang="en-U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08CF99-2D44-4FB8-887B-FA68DEB24590}"/>
              </a:ext>
            </a:extLst>
          </p:cNvPr>
          <p:cNvSpPr/>
          <p:nvPr/>
        </p:nvSpPr>
        <p:spPr>
          <a:xfrm>
            <a:off x="6029294" y="973489"/>
            <a:ext cx="2756580" cy="293249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400" b="1" i="1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Industria</a:t>
            </a:r>
            <a:endParaRPr lang="en-US" altLang="ja-JP" sz="1400" b="1" i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889CA-A8E2-4BEC-97C6-FE035A3BC642}"/>
              </a:ext>
            </a:extLst>
          </p:cNvPr>
          <p:cNvSpPr txBox="1"/>
          <p:nvPr/>
        </p:nvSpPr>
        <p:spPr>
          <a:xfrm>
            <a:off x="358298" y="3126376"/>
            <a:ext cx="2757600" cy="1577933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100" dirty="0"/>
              <a:t>Modo nocturno disponible para mayor comodidad y menor consumo de energía</a:t>
            </a:r>
          </a:p>
          <a:p>
            <a:r>
              <a:rPr lang="es-ES" sz="1100" dirty="0"/>
              <a:t>2 puntos de ajuste de agua para el día y la noche</a:t>
            </a:r>
          </a:p>
          <a:p>
            <a:r>
              <a:rPr lang="es-ES" sz="1100" dirty="0"/>
              <a:t>Nube para mejorar el soporte del servicio</a:t>
            </a:r>
          </a:p>
          <a:p>
            <a:r>
              <a:rPr lang="es-ES" sz="1100" dirty="0"/>
              <a:t>Control sencillo y Modbus integrado</a:t>
            </a:r>
          </a:p>
          <a:p>
            <a:r>
              <a:rPr lang="es-ES" sz="1100" dirty="0"/>
              <a:t>Solución hidráulica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67155E-D36C-4157-B61C-55A28C2D10EA}"/>
              </a:ext>
            </a:extLst>
          </p:cNvPr>
          <p:cNvSpPr txBox="1"/>
          <p:nvPr/>
        </p:nvSpPr>
        <p:spPr>
          <a:xfrm>
            <a:off x="3193541" y="3126376"/>
            <a:ext cx="2757600" cy="1576253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100" dirty="0"/>
              <a:t>Modo ECO disponible para mayor comodidad y menor consumo de energía</a:t>
            </a:r>
          </a:p>
          <a:p>
            <a:r>
              <a:rPr lang="es-ES" sz="1100" dirty="0"/>
              <a:t>2 puntos de ajuste de agua para carga completa o carga parcial</a:t>
            </a:r>
          </a:p>
          <a:p>
            <a:r>
              <a:rPr lang="es-ES" sz="1100" dirty="0"/>
              <a:t>Huella compacta</a:t>
            </a:r>
          </a:p>
          <a:p>
            <a:r>
              <a:rPr lang="es-ES" sz="1100" dirty="0"/>
              <a:t>Solución hidráulica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B5DF1D-FEA2-4296-96BB-E6E6B21A6B84}"/>
              </a:ext>
            </a:extLst>
          </p:cNvPr>
          <p:cNvSpPr txBox="1"/>
          <p:nvPr/>
        </p:nvSpPr>
        <p:spPr>
          <a:xfrm>
            <a:off x="6028784" y="3126376"/>
            <a:ext cx="2757600" cy="1576253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51435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285750" indent="-285750">
              <a:spcAft>
                <a:spcPts val="300"/>
              </a:spcAft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prstClr val="black"/>
                </a:solidFill>
                <a:latin typeface="Arial Narrow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100" dirty="0"/>
              <a:t>Refrigeración hasta -10 </a:t>
            </a:r>
            <a:r>
              <a:rPr lang="es-ES" sz="1100" dirty="0" err="1"/>
              <a:t>ºC</a:t>
            </a:r>
            <a:r>
              <a:rPr lang="es-ES" sz="1100" dirty="0"/>
              <a:t> exterior y salida de agua hasta -10 </a:t>
            </a:r>
            <a:r>
              <a:rPr lang="es-ES" sz="1100" dirty="0" err="1"/>
              <a:t>ºC</a:t>
            </a:r>
            <a:r>
              <a:rPr lang="es-ES" sz="1100" dirty="0"/>
              <a:t> para aplicación industrial</a:t>
            </a:r>
          </a:p>
          <a:p>
            <a:r>
              <a:rPr lang="es-ES" sz="1100" dirty="0"/>
              <a:t>Mantenimiento sencillo</a:t>
            </a:r>
          </a:p>
          <a:p>
            <a:r>
              <a:rPr lang="es-ES" sz="1100" dirty="0"/>
              <a:t>Control sencillo y Modbus integrado</a:t>
            </a:r>
          </a:p>
          <a:p>
            <a:r>
              <a:rPr lang="es-ES" sz="1100" dirty="0"/>
              <a:t>Acceso al servicio para la monitorización del sistema</a:t>
            </a:r>
          </a:p>
          <a:p>
            <a:r>
              <a:rPr lang="es-ES" sz="1100" dirty="0"/>
              <a:t>Solución hidráulica</a:t>
            </a:r>
            <a:endParaRPr lang="en-US" altLang="ja-JP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817C01-1CE5-42EB-8186-64B13E751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21" y="1325309"/>
            <a:ext cx="1560354" cy="1758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634C4D-AF1B-4F35-9DB4-37C109B060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29" y="1325309"/>
            <a:ext cx="1546425" cy="17606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408895-85A9-43DA-8E0C-FDE3ABEE7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070" y="1325309"/>
            <a:ext cx="1551028" cy="176062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CF1CBB9-0895-4400-96C6-764CF29B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Aplicaciones</a:t>
            </a:r>
            <a:r>
              <a:rPr lang="en-GB" dirty="0"/>
              <a:t> </a:t>
            </a:r>
            <a:r>
              <a:rPr lang="en-GB" dirty="0" err="1"/>
              <a:t>principales</a:t>
            </a:r>
            <a:endParaRPr lang="en-U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F0D9DBA-B0F5-471B-9502-EE090A2E3A2A}"/>
              </a:ext>
            </a:extLst>
          </p:cNvPr>
          <p:cNvGrpSpPr/>
          <p:nvPr/>
        </p:nvGrpSpPr>
        <p:grpSpPr>
          <a:xfrm>
            <a:off x="360000" y="579935"/>
            <a:ext cx="8810360" cy="338554"/>
            <a:chOff x="360000" y="579935"/>
            <a:chExt cx="8810360" cy="33855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2DC3B3-A193-427A-8273-458237434E14}"/>
                </a:ext>
              </a:extLst>
            </p:cNvPr>
            <p:cNvSpPr/>
            <p:nvPr/>
          </p:nvSpPr>
          <p:spPr>
            <a:xfrm>
              <a:off x="602639" y="579935"/>
              <a:ext cx="8567721" cy="33855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/>
            <a:p>
              <a:pPr defTabSz="360363">
                <a:spcBef>
                  <a:spcPts val="1000"/>
                </a:spcBef>
              </a:pPr>
              <a:r>
                <a:rPr lang="es-ES" sz="1600" dirty="0">
                  <a:latin typeface="Arial Narrow" panose="020B0606020202030204" pitchFamily="34" charset="0"/>
                </a:rPr>
                <a:t>Una amplia gama de productos satisface diversas necesidades de aplicación.</a:t>
              </a:r>
              <a:endParaRPr lang="ja-JP" alt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F7CA78A-42FF-42D9-8533-2FBDE236BA6A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1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25D8-B7E4-4F81-AB49-2BD5117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Herramienta</a:t>
            </a:r>
            <a:r>
              <a:rPr lang="en-GB" dirty="0"/>
              <a:t> y material </a:t>
            </a:r>
            <a:r>
              <a:rPr lang="en-GB" dirty="0" err="1"/>
              <a:t>útil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42B4C6-5117-4C14-8ADD-580A965105F4}"/>
              </a:ext>
            </a:extLst>
          </p:cNvPr>
          <p:cNvGrpSpPr/>
          <p:nvPr/>
        </p:nvGrpSpPr>
        <p:grpSpPr>
          <a:xfrm>
            <a:off x="492623" y="1513636"/>
            <a:ext cx="8369437" cy="1984162"/>
            <a:chOff x="408253" y="1698674"/>
            <a:chExt cx="8369437" cy="19841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E1C3FE-29ED-4739-89B1-9AF59475E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619"/>
            <a:stretch/>
          </p:blipFill>
          <p:spPr>
            <a:xfrm>
              <a:off x="408253" y="1698674"/>
              <a:ext cx="8369437" cy="198416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DE8C43-AB75-4F80-8BEB-76C51AFAF6BD}"/>
                </a:ext>
              </a:extLst>
            </p:cNvPr>
            <p:cNvSpPr/>
            <p:nvPr/>
          </p:nvSpPr>
          <p:spPr>
            <a:xfrm>
              <a:off x="5187950" y="2401894"/>
              <a:ext cx="1644650" cy="93345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B6695E-B6BF-469D-B548-C24389F8F331}"/>
                </a:ext>
              </a:extLst>
            </p:cNvPr>
            <p:cNvSpPr/>
            <p:nvPr/>
          </p:nvSpPr>
          <p:spPr>
            <a:xfrm>
              <a:off x="6981825" y="2401894"/>
              <a:ext cx="1644650" cy="93345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6551D14-E812-421F-8BCF-5F7F070F376A}"/>
              </a:ext>
            </a:extLst>
          </p:cNvPr>
          <p:cNvGrpSpPr/>
          <p:nvPr/>
        </p:nvGrpSpPr>
        <p:grpSpPr>
          <a:xfrm>
            <a:off x="545963" y="1135859"/>
            <a:ext cx="5268663" cy="275592"/>
            <a:chOff x="431663" y="1272909"/>
            <a:chExt cx="5268663" cy="27559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74ED754-214E-421E-B515-0C25E5D84A10}"/>
                </a:ext>
              </a:extLst>
            </p:cNvPr>
            <p:cNvGrpSpPr/>
            <p:nvPr/>
          </p:nvGrpSpPr>
          <p:grpSpPr>
            <a:xfrm>
              <a:off x="431663" y="1272909"/>
              <a:ext cx="3443803" cy="275592"/>
              <a:chOff x="431663" y="1272909"/>
              <a:chExt cx="3443803" cy="27559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97D18B0-EC81-44EF-A8C2-463D5A8DA0C5}"/>
                  </a:ext>
                </a:extLst>
              </p:cNvPr>
              <p:cNvGrpSpPr/>
              <p:nvPr/>
            </p:nvGrpSpPr>
            <p:grpSpPr>
              <a:xfrm>
                <a:off x="431663" y="1290644"/>
                <a:ext cx="1392600" cy="246279"/>
                <a:chOff x="431663" y="1092200"/>
                <a:chExt cx="1392600" cy="246279"/>
              </a:xfrm>
            </p:grpSpPr>
            <p:sp>
              <p:nvSpPr>
                <p:cNvPr id="12" name="正方形/長方形 40">
                  <a:extLst>
                    <a:ext uri="{FF2B5EF4-FFF2-40B4-BE49-F238E27FC236}">
                      <a16:creationId xmlns:a16="http://schemas.microsoft.com/office/drawing/2014/main" id="{BB1AE346-38F3-4E03-B379-A426C0BD23F7}"/>
                    </a:ext>
                  </a:extLst>
                </p:cNvPr>
                <p:cNvSpPr/>
                <p:nvPr/>
              </p:nvSpPr>
              <p:spPr>
                <a:xfrm>
                  <a:off x="431663" y="1092200"/>
                  <a:ext cx="1392600" cy="2462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ja-JP" altLang="en-US" sz="900" dirty="0">
                    <a:solidFill>
                      <a:srgbClr val="FF0000"/>
                    </a:solidFill>
                    <a:latin typeface="+mj-lt"/>
                    <a:ea typeface="Helvetic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7ECA84E4-3F2E-42AA-A28D-114C0AA47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823" y="1108068"/>
                  <a:ext cx="1282279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None/>
                  </a:pPr>
                  <a:r>
                    <a:rPr lang="en-US" altLang="ja-JP" sz="1400" b="1" dirty="0" err="1">
                      <a:solidFill>
                        <a:schemeClr val="bg1"/>
                      </a:solidFill>
                      <a:latin typeface="+mj-lt"/>
                      <a:ea typeface="Meiryo UI" panose="020B0604030504040204" pitchFamily="50" charset="-128"/>
                      <a:cs typeface="Arial" panose="020B0604020202020204" pitchFamily="34" charset="0"/>
                    </a:rPr>
                    <a:t>PROClub</a:t>
                  </a:r>
                  <a:endParaRPr lang="en-US" altLang="ja-JP" sz="1400" b="1" dirty="0">
                    <a:solidFill>
                      <a:schemeClr val="bg1"/>
                    </a:solidFill>
                    <a:latin typeface="+mj-lt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A2B2A7E4-63B6-4DB4-8D05-9EFEBCA658D6}"/>
                  </a:ext>
                </a:extLst>
              </p:cNvPr>
              <p:cNvSpPr/>
              <p:nvPr/>
            </p:nvSpPr>
            <p:spPr>
              <a:xfrm>
                <a:off x="1930400" y="1284294"/>
                <a:ext cx="210820" cy="264207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DCD54D-BF1C-41C2-9DEF-E1D4E09A484A}"/>
                  </a:ext>
                </a:extLst>
              </p:cNvPr>
              <p:cNvGrpSpPr/>
              <p:nvPr/>
            </p:nvGrpSpPr>
            <p:grpSpPr>
              <a:xfrm>
                <a:off x="2189166" y="1281702"/>
                <a:ext cx="1392600" cy="246279"/>
                <a:chOff x="169866" y="1083583"/>
                <a:chExt cx="1392600" cy="246279"/>
              </a:xfrm>
            </p:grpSpPr>
            <p:sp>
              <p:nvSpPr>
                <p:cNvPr id="17" name="正方形/長方形 40">
                  <a:extLst>
                    <a:ext uri="{FF2B5EF4-FFF2-40B4-BE49-F238E27FC236}">
                      <a16:creationId xmlns:a16="http://schemas.microsoft.com/office/drawing/2014/main" id="{A093A42B-BEE1-4105-8962-FAC1828749A5}"/>
                    </a:ext>
                  </a:extLst>
                </p:cNvPr>
                <p:cNvSpPr/>
                <p:nvPr/>
              </p:nvSpPr>
              <p:spPr>
                <a:xfrm>
                  <a:off x="169866" y="1083583"/>
                  <a:ext cx="1392600" cy="2462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ja-JP" altLang="en-US" sz="900" dirty="0">
                    <a:solidFill>
                      <a:srgbClr val="FF0000"/>
                    </a:solidFill>
                    <a:latin typeface="+mj-lt"/>
                    <a:ea typeface="Helvetic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ectangle 16">
                  <a:extLst>
                    <a:ext uri="{FF2B5EF4-FFF2-40B4-BE49-F238E27FC236}">
                      <a16:creationId xmlns:a16="http://schemas.microsoft.com/office/drawing/2014/main" id="{424B82F1-02B0-41BE-BB52-7D37E3E68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924" y="1093795"/>
                  <a:ext cx="1282279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None/>
                  </a:pPr>
                  <a:r>
                    <a:rPr lang="en-US" altLang="ja-JP" sz="1400" b="1" dirty="0" err="1">
                      <a:solidFill>
                        <a:schemeClr val="bg1"/>
                      </a:solidFill>
                      <a:latin typeface="+mj-lt"/>
                      <a:ea typeface="Meiryo UI" panose="020B0604030504040204" pitchFamily="50" charset="-128"/>
                      <a:cs typeface="Arial" panose="020B0604020202020204" pitchFamily="34" charset="0"/>
                    </a:rPr>
                    <a:t>Herramientas</a:t>
                  </a:r>
                  <a:endParaRPr lang="en-US" altLang="ja-JP" sz="1400" b="1" dirty="0">
                    <a:solidFill>
                      <a:schemeClr val="bg1"/>
                    </a:solidFill>
                    <a:latin typeface="+mj-lt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A8089B6B-B123-4215-9ED7-67850CF74A67}"/>
                  </a:ext>
                </a:extLst>
              </p:cNvPr>
              <p:cNvSpPr/>
              <p:nvPr/>
            </p:nvSpPr>
            <p:spPr>
              <a:xfrm>
                <a:off x="3664646" y="1272909"/>
                <a:ext cx="210820" cy="264207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3B2A0E-41E8-4971-B4B3-545BE6AE12B9}"/>
                </a:ext>
              </a:extLst>
            </p:cNvPr>
            <p:cNvGrpSpPr/>
            <p:nvPr/>
          </p:nvGrpSpPr>
          <p:grpSpPr>
            <a:xfrm>
              <a:off x="3875466" y="1281702"/>
              <a:ext cx="1824860" cy="246279"/>
              <a:chOff x="361485" y="1092200"/>
              <a:chExt cx="1545193" cy="246279"/>
            </a:xfrm>
          </p:grpSpPr>
          <p:sp>
            <p:nvSpPr>
              <p:cNvPr id="21" name="正方形/長方形 40">
                <a:extLst>
                  <a:ext uri="{FF2B5EF4-FFF2-40B4-BE49-F238E27FC236}">
                    <a16:creationId xmlns:a16="http://schemas.microsoft.com/office/drawing/2014/main" id="{A2DCCFD3-06DD-4F6F-AB79-EBEBC81C101D}"/>
                  </a:ext>
                </a:extLst>
              </p:cNvPr>
              <p:cNvSpPr/>
              <p:nvPr/>
            </p:nvSpPr>
            <p:spPr>
              <a:xfrm>
                <a:off x="431663" y="1092200"/>
                <a:ext cx="1392600" cy="2462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ja-JP" altLang="en-US" sz="900" dirty="0">
                  <a:solidFill>
                    <a:srgbClr val="FF0000"/>
                  </a:solidFill>
                  <a:latin typeface="+mj-lt"/>
                  <a:ea typeface="Helvetica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676A29A1-8E6D-4593-89D5-45A0A0B2D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85" y="1113692"/>
                <a:ext cx="1545193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altLang="ja-JP" sz="1200" b="1" dirty="0" err="1">
                    <a:solidFill>
                      <a:schemeClr val="bg1"/>
                    </a:solidFill>
                    <a:latin typeface="+mj-lt"/>
                    <a:ea typeface="Meiryo UI" panose="020B0604030504040204" pitchFamily="50" charset="-128"/>
                    <a:cs typeface="Arial" panose="020B0604020202020204" pitchFamily="34" charset="0"/>
                  </a:rPr>
                  <a:t>Selección</a:t>
                </a:r>
                <a:r>
                  <a:rPr lang="en-US" altLang="ja-JP" sz="1200" b="1" dirty="0">
                    <a:solidFill>
                      <a:schemeClr val="bg1"/>
                    </a:solidFill>
                    <a:latin typeface="+mj-lt"/>
                    <a:ea typeface="Meiryo UI" panose="020B0604030504040204" pitchFamily="50" charset="-128"/>
                    <a:cs typeface="Arial" panose="020B0604020202020204" pitchFamily="34" charset="0"/>
                  </a:rPr>
                  <a:t> de </a:t>
                </a:r>
                <a:r>
                  <a:rPr lang="en-US" altLang="ja-JP" sz="1200" b="1" dirty="0" err="1">
                    <a:solidFill>
                      <a:schemeClr val="bg1"/>
                    </a:solidFill>
                    <a:latin typeface="+mj-lt"/>
                    <a:ea typeface="Meiryo UI" panose="020B0604030504040204" pitchFamily="50" charset="-128"/>
                    <a:cs typeface="Arial" panose="020B0604020202020204" pitchFamily="34" charset="0"/>
                  </a:rPr>
                  <a:t>enfriadoras</a:t>
                </a:r>
                <a:endParaRPr lang="en-US" altLang="ja-JP" sz="1200" b="1" dirty="0">
                  <a:solidFill>
                    <a:schemeClr val="bg1"/>
                  </a:solidFill>
                  <a:latin typeface="+mj-lt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9" name="Graphic 28" descr="Bar chart with solid fill">
            <a:hlinkClick r:id="rId3"/>
            <a:extLst>
              <a:ext uri="{FF2B5EF4-FFF2-40B4-BE49-F238E27FC236}">
                <a16:creationId xmlns:a16="http://schemas.microsoft.com/office/drawing/2014/main" id="{E7D9F2AA-C2D4-47E0-8575-4642FF03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3029" y="3775755"/>
            <a:ext cx="770645" cy="770645"/>
          </a:xfrm>
          <a:prstGeom prst="rect">
            <a:avLst/>
          </a:prstGeom>
        </p:spPr>
      </p:pic>
      <p:pic>
        <p:nvPicPr>
          <p:cNvPr id="33" name="Graphic 32" descr="Cursor with solid fill">
            <a:extLst>
              <a:ext uri="{FF2B5EF4-FFF2-40B4-BE49-F238E27FC236}">
                <a16:creationId xmlns:a16="http://schemas.microsoft.com/office/drawing/2014/main" id="{02914D85-5DA5-4C0B-ABD2-2E1076328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35404">
            <a:off x="6373562" y="3814289"/>
            <a:ext cx="403847" cy="40384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1BA6823-2390-46B3-B5C1-FF6DF484DF03}"/>
              </a:ext>
            </a:extLst>
          </p:cNvPr>
          <p:cNvGrpSpPr/>
          <p:nvPr/>
        </p:nvGrpSpPr>
        <p:grpSpPr>
          <a:xfrm>
            <a:off x="360000" y="579527"/>
            <a:ext cx="7714769" cy="458787"/>
            <a:chOff x="360000" y="579527"/>
            <a:chExt cx="7714769" cy="4587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6010BA-8DAA-486A-95D4-BC13178C58B8}"/>
                </a:ext>
              </a:extLst>
            </p:cNvPr>
            <p:cNvSpPr txBox="1"/>
            <p:nvPr/>
          </p:nvSpPr>
          <p:spPr>
            <a:xfrm>
              <a:off x="604716" y="579527"/>
              <a:ext cx="7470053" cy="458787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defPPr>
                <a:defRPr lang="es-ES"/>
              </a:defPPr>
              <a:lvl1pPr indent="0" defTabSz="360363">
                <a:lnSpc>
                  <a:spcPct val="100000"/>
                </a:lnSpc>
                <a:spcBef>
                  <a:spcPts val="1000"/>
                </a:spcBef>
                <a:buFont typeface="Arial"/>
                <a:buNone/>
                <a:defRPr sz="1600" b="0" i="0">
                  <a:latin typeface="Arial Narrow" panose="020B0606020202030204" pitchFamily="34" charset="0"/>
                </a:defRPr>
              </a:lvl1pPr>
              <a:lvl2pPr marL="541338" indent="-184150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>
                  <a:latin typeface="Arial Narrow" panose="020B0606020202030204" pitchFamily="34" charset="0"/>
                </a:defRPr>
              </a:lvl2pPr>
              <a:lvl3pPr marL="985838" indent="-182563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>
                  <a:latin typeface="Arial Narrow" panose="020B0606020202030204" pitchFamily="34" charset="0"/>
                </a:defRPr>
              </a:lvl3pPr>
              <a:lvl4pPr marL="1343025" indent="-174625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b="0" i="0">
                  <a:latin typeface="Arial Narrow" panose="020B0606020202030204" pitchFamily="34" charset="0"/>
                </a:defRPr>
              </a:lvl4pPr>
              <a:lvl5pPr marL="1797050" indent="-182563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b="0" i="0">
                  <a:latin typeface="Arial Narrow" panose="020B0606020202030204" pitchFamily="34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9pPr>
            </a:lstStyle>
            <a:p>
              <a:r>
                <a:rPr lang="es-ES" dirty="0"/>
                <a:t>Los modelos R32 están disponibles en el software de selección de enfriadoras.</a:t>
              </a:r>
              <a:endParaRPr lang="en-GB" dirty="0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31F7F1E-8135-4C76-B8BD-392A4B491346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E6F017A-B19B-43B9-8A24-2DD20326480F}"/>
              </a:ext>
            </a:extLst>
          </p:cNvPr>
          <p:cNvGrpSpPr/>
          <p:nvPr/>
        </p:nvGrpSpPr>
        <p:grpSpPr>
          <a:xfrm>
            <a:off x="360000" y="3718897"/>
            <a:ext cx="6226952" cy="458787"/>
            <a:chOff x="360000" y="3718897"/>
            <a:chExt cx="6226952" cy="45878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D72D03-84AB-4478-BF07-937AEEB805CD}"/>
                </a:ext>
              </a:extLst>
            </p:cNvPr>
            <p:cNvSpPr txBox="1"/>
            <p:nvPr/>
          </p:nvSpPr>
          <p:spPr>
            <a:xfrm>
              <a:off x="580025" y="3718897"/>
              <a:ext cx="6006927" cy="458787"/>
            </a:xfrm>
            <a:prstGeom prst="rect">
              <a:avLst/>
            </a:prstGeom>
          </p:spPr>
          <p:txBody>
            <a:bodyPr vert="horz" lIns="0" tIns="45720" rIns="0" bIns="45720" rtlCol="0">
              <a:normAutofit fontScale="92500" lnSpcReduction="20000"/>
            </a:bodyPr>
            <a:lstStyle>
              <a:defPPr>
                <a:defRPr lang="es-ES"/>
              </a:defPPr>
              <a:lvl1pPr indent="0" defTabSz="360363">
                <a:lnSpc>
                  <a:spcPct val="100000"/>
                </a:lnSpc>
                <a:spcBef>
                  <a:spcPts val="1000"/>
                </a:spcBef>
                <a:buFont typeface="Arial"/>
                <a:buNone/>
                <a:defRPr sz="1600" b="0" i="0">
                  <a:latin typeface="Arial Narrow" panose="020B0606020202030204" pitchFamily="34" charset="0"/>
                </a:defRPr>
              </a:lvl1pPr>
              <a:lvl2pPr marL="541338" indent="-184150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>
                  <a:latin typeface="Arial Narrow" panose="020B0606020202030204" pitchFamily="34" charset="0"/>
                </a:defRPr>
              </a:lvl2pPr>
              <a:lvl3pPr marL="985838" indent="-182563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>
                  <a:latin typeface="Arial Narrow" panose="020B0606020202030204" pitchFamily="34" charset="0"/>
                </a:defRPr>
              </a:lvl3pPr>
              <a:lvl4pPr marL="1343025" indent="-174625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b="0" i="0">
                  <a:latin typeface="Arial Narrow" panose="020B0606020202030204" pitchFamily="34" charset="0"/>
                </a:defRPr>
              </a:lvl4pPr>
              <a:lvl5pPr marL="1797050" indent="-182563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b="0" i="0">
                  <a:latin typeface="Arial Narrow" panose="020B0606020202030204" pitchFamily="34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9pPr>
            </a:lstStyle>
            <a:p>
              <a:r>
                <a:rPr lang="es-ES" dirty="0"/>
                <a:t> Archivo Excel de comparación de productos disponible en </a:t>
              </a:r>
              <a:r>
                <a:rPr lang="es-ES" dirty="0" err="1"/>
                <a:t>Sharepoint</a:t>
              </a:r>
              <a:r>
                <a:rPr lang="es-ES" dirty="0"/>
                <a:t> </a:t>
              </a:r>
              <a:br>
                <a:rPr lang="es-ES" dirty="0"/>
              </a:br>
              <a:r>
                <a:rPr lang="es-ES" dirty="0"/>
                <a:t>(haga clic en el icono)</a:t>
              </a:r>
              <a:endParaRPr lang="en-GB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92FBB62-F3A2-4F38-921C-B5EA40167CB4}"/>
                </a:ext>
              </a:extLst>
            </p:cNvPr>
            <p:cNvSpPr/>
            <p:nvPr/>
          </p:nvSpPr>
          <p:spPr>
            <a:xfrm>
              <a:off x="360000" y="3768870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6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65CEB12B-CE45-495E-8340-389D5A3D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19" y="662269"/>
            <a:ext cx="4027394" cy="402739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2009B4F-44E7-4D7E-BD12-CECA943C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ECOiW</a:t>
            </a:r>
            <a:r>
              <a:rPr lang="es-ES" dirty="0"/>
              <a:t> R32</a:t>
            </a:r>
          </a:p>
        </p:txBody>
      </p:sp>
    </p:spTree>
    <p:extLst>
      <p:ext uri="{BB962C8B-B14F-4D97-AF65-F5344CB8AC3E}">
        <p14:creationId xmlns:p14="http://schemas.microsoft.com/office/powerpoint/2010/main" val="1517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95C496-738C-4350-9CAF-DB132DC76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50" dirty="0">
                <a:latin typeface="Aharoni" panose="020B0604020202020204" pitchFamily="2" charset="-79"/>
                <a:cs typeface="Aharoni" panose="020B0604020202020204" pitchFamily="2" charset="-79"/>
              </a:rPr>
              <a:t>Muchas </a:t>
            </a:r>
            <a:r>
              <a:rPr lang="es-ES" sz="4050" dirty="0">
                <a:solidFill>
                  <a:srgbClr val="6AAC9E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GRACIAS</a:t>
            </a:r>
            <a:r>
              <a:rPr lang="es-ES" sz="4050" dirty="0">
                <a:latin typeface="Aharoni" panose="020B0604020202020204" pitchFamily="2" charset="-79"/>
                <a:cs typeface="Aharoni" panose="020B0604020202020204" pitchFamily="2" charset="-79"/>
              </a:rPr>
              <a:t> por vuestra atención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CB3A4DC-4D2D-4E41-8420-05B0290124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Esperamos que haya sido de interés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B03004-249C-473A-A581-91E5D393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328475"/>
            <a:ext cx="939597" cy="4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A291E-51AB-4710-9EEF-4A935751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Bombas de calor aire-agua </a:t>
            </a:r>
            <a:r>
              <a:rPr lang="es-ES" dirty="0" err="1"/>
              <a:t>ECOi</a:t>
            </a:r>
            <a:r>
              <a:rPr lang="es-ES" dirty="0"/>
              <a:t>-W de R32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05D3385-0D98-4092-9D1D-6737D4881C83}"/>
              </a:ext>
            </a:extLst>
          </p:cNvPr>
          <p:cNvSpPr/>
          <p:nvPr/>
        </p:nvSpPr>
        <p:spPr>
          <a:xfrm>
            <a:off x="4657587" y="1482806"/>
            <a:ext cx="4109813" cy="3076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66A2ED7-0703-4FAC-ACC9-2CA2A1335E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34" y="1478071"/>
            <a:ext cx="3465176" cy="1917802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1E7FA134-27EB-4D5A-82C3-EED144347220}"/>
              </a:ext>
            </a:extLst>
          </p:cNvPr>
          <p:cNvSpPr/>
          <p:nvPr/>
        </p:nvSpPr>
        <p:spPr>
          <a:xfrm>
            <a:off x="7173884" y="1152054"/>
            <a:ext cx="1587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err="1"/>
              <a:t>ECOi</a:t>
            </a:r>
            <a:r>
              <a:rPr lang="en-US" altLang="ja-JP" sz="1600" b="1" dirty="0"/>
              <a:t>-W R410A</a:t>
            </a:r>
            <a:endParaRPr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466FE9C-E0C2-44D9-B141-BD9AA146117A}"/>
              </a:ext>
            </a:extLst>
          </p:cNvPr>
          <p:cNvSpPr/>
          <p:nvPr/>
        </p:nvSpPr>
        <p:spPr>
          <a:xfrm>
            <a:off x="360000" y="1478071"/>
            <a:ext cx="4109813" cy="3076436"/>
          </a:xfrm>
          <a:prstGeom prst="rect">
            <a:avLst/>
          </a:prstGeom>
          <a:solidFill>
            <a:srgbClr val="E9EFE5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514402C-102A-4483-A3BA-CB92F5556595}"/>
              </a:ext>
            </a:extLst>
          </p:cNvPr>
          <p:cNvSpPr/>
          <p:nvPr/>
        </p:nvSpPr>
        <p:spPr>
          <a:xfrm>
            <a:off x="2404939" y="1151328"/>
            <a:ext cx="2073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>
                <a:solidFill>
                  <a:schemeClr val="accent6">
                    <a:lumMod val="50000"/>
                  </a:schemeClr>
                </a:solidFill>
              </a:rPr>
              <a:t>NUEVA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ECOi</a:t>
            </a:r>
            <a:r>
              <a:rPr lang="en-US" altLang="ja-JP" sz="1600" b="1" dirty="0"/>
              <a:t>-W R32</a:t>
            </a:r>
            <a:endParaRPr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C1FADDF9-E90F-4908-94AA-BD881EA21B57}"/>
              </a:ext>
            </a:extLst>
          </p:cNvPr>
          <p:cNvGrpSpPr/>
          <p:nvPr/>
        </p:nvGrpSpPr>
        <p:grpSpPr>
          <a:xfrm>
            <a:off x="4020527" y="1589839"/>
            <a:ext cx="378621" cy="388585"/>
            <a:chOff x="5987760" y="3491265"/>
            <a:chExt cx="393120" cy="403466"/>
          </a:xfrm>
        </p:grpSpPr>
        <p:pic>
          <p:nvPicPr>
            <p:cNvPr id="11" name="Picture 46">
              <a:extLst>
                <a:ext uri="{FF2B5EF4-FFF2-40B4-BE49-F238E27FC236}">
                  <a16:creationId xmlns:a16="http://schemas.microsoft.com/office/drawing/2014/main" id="{152FD115-CE4B-4FAB-9FDB-4C73A52A3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585"/>
            <a:stretch/>
          </p:blipFill>
          <p:spPr>
            <a:xfrm>
              <a:off x="5987760" y="3515775"/>
              <a:ext cx="178376" cy="364075"/>
            </a:xfrm>
            <a:prstGeom prst="rect">
              <a:avLst/>
            </a:prstGeom>
          </p:spPr>
        </p:pic>
        <p:pic>
          <p:nvPicPr>
            <p:cNvPr id="12" name="Picture 47">
              <a:extLst>
                <a:ext uri="{FF2B5EF4-FFF2-40B4-BE49-F238E27FC236}">
                  <a16:creationId xmlns:a16="http://schemas.microsoft.com/office/drawing/2014/main" id="{1873E4B2-230F-4419-9EB6-9C3701726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731"/>
            <a:stretch/>
          </p:blipFill>
          <p:spPr>
            <a:xfrm>
              <a:off x="6183569" y="3491265"/>
              <a:ext cx="197311" cy="403466"/>
            </a:xfrm>
            <a:prstGeom prst="rect">
              <a:avLst/>
            </a:prstGeom>
          </p:spPr>
        </p:pic>
      </p:grpSp>
      <p:pic>
        <p:nvPicPr>
          <p:cNvPr id="13" name="Picture 48">
            <a:extLst>
              <a:ext uri="{FF2B5EF4-FFF2-40B4-BE49-F238E27FC236}">
                <a16:creationId xmlns:a16="http://schemas.microsoft.com/office/drawing/2014/main" id="{5CD97BF3-AD9A-4B8B-BF65-E859E3DC81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6780" y="1909125"/>
            <a:ext cx="353820" cy="364075"/>
          </a:xfrm>
          <a:prstGeom prst="rect">
            <a:avLst/>
          </a:prstGeom>
        </p:spPr>
      </p:pic>
      <p:pic>
        <p:nvPicPr>
          <p:cNvPr id="14" name="Imagen 6" descr="Icono&#10;&#10;Descripción generada automáticamente">
            <a:extLst>
              <a:ext uri="{FF2B5EF4-FFF2-40B4-BE49-F238E27FC236}">
                <a16:creationId xmlns:a16="http://schemas.microsoft.com/office/drawing/2014/main" id="{E29467EA-4F01-4E37-AD67-1A5229F77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086" y="1589840"/>
            <a:ext cx="769871" cy="704888"/>
          </a:xfrm>
          <a:prstGeom prst="rect">
            <a:avLst/>
          </a:prstGeom>
        </p:spPr>
      </p:pic>
      <p:grpSp>
        <p:nvGrpSpPr>
          <p:cNvPr id="15" name="Group 52">
            <a:extLst>
              <a:ext uri="{FF2B5EF4-FFF2-40B4-BE49-F238E27FC236}">
                <a16:creationId xmlns:a16="http://schemas.microsoft.com/office/drawing/2014/main" id="{C185EBB7-D80C-4C40-8035-6E0CDBC0672F}"/>
              </a:ext>
            </a:extLst>
          </p:cNvPr>
          <p:cNvGrpSpPr/>
          <p:nvPr/>
        </p:nvGrpSpPr>
        <p:grpSpPr>
          <a:xfrm>
            <a:off x="470608" y="3593830"/>
            <a:ext cx="3958782" cy="320477"/>
            <a:chOff x="4999117" y="4230528"/>
            <a:chExt cx="3958782" cy="259919"/>
          </a:xfrm>
        </p:grpSpPr>
        <p:sp>
          <p:nvSpPr>
            <p:cNvPr id="16" name="Arrow: Pentagon 53">
              <a:extLst>
                <a:ext uri="{FF2B5EF4-FFF2-40B4-BE49-F238E27FC236}">
                  <a16:creationId xmlns:a16="http://schemas.microsoft.com/office/drawing/2014/main" id="{AEE052EB-764A-4B28-8CC7-9FF0C1D7E55D}"/>
                </a:ext>
              </a:extLst>
            </p:cNvPr>
            <p:cNvSpPr/>
            <p:nvPr/>
          </p:nvSpPr>
          <p:spPr>
            <a:xfrm>
              <a:off x="6553200" y="4254500"/>
              <a:ext cx="2213111" cy="20955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Arrow: Pentagon 54">
              <a:extLst>
                <a:ext uri="{FF2B5EF4-FFF2-40B4-BE49-F238E27FC236}">
                  <a16:creationId xmlns:a16="http://schemas.microsoft.com/office/drawing/2014/main" id="{4BD2A472-D9D6-4282-AF9A-C9C0834FE38B}"/>
                </a:ext>
              </a:extLst>
            </p:cNvPr>
            <p:cNvSpPr/>
            <p:nvPr/>
          </p:nvSpPr>
          <p:spPr>
            <a:xfrm rot="10800000">
              <a:off x="4999117" y="4254502"/>
              <a:ext cx="2736231" cy="20955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Rectangle 55">
              <a:extLst>
                <a:ext uri="{FF2B5EF4-FFF2-40B4-BE49-F238E27FC236}">
                  <a16:creationId xmlns:a16="http://schemas.microsoft.com/office/drawing/2014/main" id="{B67B1D22-66E1-40CB-9EDE-CBF80D637554}"/>
                </a:ext>
              </a:extLst>
            </p:cNvPr>
            <p:cNvSpPr/>
            <p:nvPr/>
          </p:nvSpPr>
          <p:spPr>
            <a:xfrm>
              <a:off x="6521179" y="4230528"/>
              <a:ext cx="1508614" cy="2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</a:rPr>
                <a:t>Tamaño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CA03B2BD-99AA-41B1-A56F-C43402E748A2}"/>
                </a:ext>
              </a:extLst>
            </p:cNvPr>
            <p:cNvSpPr/>
            <p:nvPr/>
          </p:nvSpPr>
          <p:spPr>
            <a:xfrm>
              <a:off x="5144511" y="4240828"/>
              <a:ext cx="772047" cy="2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</a:rPr>
                <a:t>50  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923E72CA-92F4-4590-AA74-AF02F63DD6FD}"/>
                </a:ext>
              </a:extLst>
            </p:cNvPr>
            <p:cNvSpPr/>
            <p:nvPr/>
          </p:nvSpPr>
          <p:spPr>
            <a:xfrm>
              <a:off x="8185852" y="4231575"/>
              <a:ext cx="772047" cy="2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ja-JP" sz="1400" dirty="0">
                  <a:solidFill>
                    <a:schemeClr val="bg1"/>
                  </a:solidFill>
                </a:rPr>
                <a:t>1</a:t>
              </a:r>
              <a:r>
                <a:rPr lang="en-US" altLang="ja-JP" sz="1400" dirty="0">
                  <a:solidFill>
                    <a:schemeClr val="bg1"/>
                  </a:solidFill>
                </a:rPr>
                <a:t>70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70">
            <a:extLst>
              <a:ext uri="{FF2B5EF4-FFF2-40B4-BE49-F238E27FC236}">
                <a16:creationId xmlns:a16="http://schemas.microsoft.com/office/drawing/2014/main" id="{12660C39-EA72-4DAD-AAB4-4FE82B87824D}"/>
              </a:ext>
            </a:extLst>
          </p:cNvPr>
          <p:cNvGrpSpPr/>
          <p:nvPr/>
        </p:nvGrpSpPr>
        <p:grpSpPr>
          <a:xfrm>
            <a:off x="8338974" y="1549870"/>
            <a:ext cx="382368" cy="683361"/>
            <a:chOff x="8334317" y="1236870"/>
            <a:chExt cx="382368" cy="683361"/>
          </a:xfrm>
        </p:grpSpPr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7F5055B5-7D20-4495-B7B8-BD98B074416A}"/>
                </a:ext>
              </a:extLst>
            </p:cNvPr>
            <p:cNvGrpSpPr/>
            <p:nvPr/>
          </p:nvGrpSpPr>
          <p:grpSpPr>
            <a:xfrm>
              <a:off x="8338064" y="1236870"/>
              <a:ext cx="378621" cy="388585"/>
              <a:chOff x="5987760" y="3491265"/>
              <a:chExt cx="393120" cy="403466"/>
            </a:xfrm>
          </p:grpSpPr>
          <p:pic>
            <p:nvPicPr>
              <p:cNvPr id="24" name="Picture 59">
                <a:extLst>
                  <a:ext uri="{FF2B5EF4-FFF2-40B4-BE49-F238E27FC236}">
                    <a16:creationId xmlns:a16="http://schemas.microsoft.com/office/drawing/2014/main" id="{7C5BFB1E-369E-40C3-9FB1-0CB69A3E9D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49585"/>
              <a:stretch/>
            </p:blipFill>
            <p:spPr>
              <a:xfrm>
                <a:off x="5987760" y="3515775"/>
                <a:ext cx="178376" cy="364075"/>
              </a:xfrm>
              <a:prstGeom prst="rect">
                <a:avLst/>
              </a:prstGeom>
            </p:spPr>
          </p:pic>
          <p:pic>
            <p:nvPicPr>
              <p:cNvPr id="25" name="Picture 60">
                <a:extLst>
                  <a:ext uri="{FF2B5EF4-FFF2-40B4-BE49-F238E27FC236}">
                    <a16:creationId xmlns:a16="http://schemas.microsoft.com/office/drawing/2014/main" id="{66477B02-4703-42A6-B409-999E88527A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731"/>
              <a:stretch/>
            </p:blipFill>
            <p:spPr>
              <a:xfrm>
                <a:off x="6183569" y="3491265"/>
                <a:ext cx="197311" cy="403466"/>
              </a:xfrm>
              <a:prstGeom prst="rect">
                <a:avLst/>
              </a:prstGeom>
            </p:spPr>
          </p:pic>
        </p:grpSp>
        <p:pic>
          <p:nvPicPr>
            <p:cNvPr id="23" name="Picture 61">
              <a:extLst>
                <a:ext uri="{FF2B5EF4-FFF2-40B4-BE49-F238E27FC236}">
                  <a16:creationId xmlns:a16="http://schemas.microsoft.com/office/drawing/2014/main" id="{7AB3D9C5-0169-4CEC-9ABC-9CD2FC0F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4317" y="1556156"/>
              <a:ext cx="353820" cy="364075"/>
            </a:xfrm>
            <a:prstGeom prst="rect">
              <a:avLst/>
            </a:prstGeom>
          </p:spPr>
        </p:pic>
      </p:grpSp>
      <p:grpSp>
        <p:nvGrpSpPr>
          <p:cNvPr id="26" name="Group 64">
            <a:extLst>
              <a:ext uri="{FF2B5EF4-FFF2-40B4-BE49-F238E27FC236}">
                <a16:creationId xmlns:a16="http://schemas.microsoft.com/office/drawing/2014/main" id="{CBB36DFA-84A5-4B1E-9FF4-A335A54EC52F}"/>
              </a:ext>
            </a:extLst>
          </p:cNvPr>
          <p:cNvGrpSpPr/>
          <p:nvPr/>
        </p:nvGrpSpPr>
        <p:grpSpPr>
          <a:xfrm>
            <a:off x="4808618" y="3597005"/>
            <a:ext cx="3958782" cy="320477"/>
            <a:chOff x="4999117" y="4230528"/>
            <a:chExt cx="3958782" cy="259919"/>
          </a:xfrm>
        </p:grpSpPr>
        <p:sp>
          <p:nvSpPr>
            <p:cNvPr id="27" name="Arrow: Pentagon 65">
              <a:extLst>
                <a:ext uri="{FF2B5EF4-FFF2-40B4-BE49-F238E27FC236}">
                  <a16:creationId xmlns:a16="http://schemas.microsoft.com/office/drawing/2014/main" id="{79887660-DF07-4FC4-B3FA-DE3189118A68}"/>
                </a:ext>
              </a:extLst>
            </p:cNvPr>
            <p:cNvSpPr/>
            <p:nvPr/>
          </p:nvSpPr>
          <p:spPr>
            <a:xfrm>
              <a:off x="6553200" y="4254500"/>
              <a:ext cx="2213111" cy="20955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Arrow: Pentagon 66">
              <a:extLst>
                <a:ext uri="{FF2B5EF4-FFF2-40B4-BE49-F238E27FC236}">
                  <a16:creationId xmlns:a16="http://schemas.microsoft.com/office/drawing/2014/main" id="{4E8022D9-06A3-4D66-8CA9-7F0F66B9B398}"/>
                </a:ext>
              </a:extLst>
            </p:cNvPr>
            <p:cNvSpPr/>
            <p:nvPr/>
          </p:nvSpPr>
          <p:spPr>
            <a:xfrm rot="10800000">
              <a:off x="4999117" y="4254502"/>
              <a:ext cx="2736231" cy="20955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Rectangle 67">
              <a:extLst>
                <a:ext uri="{FF2B5EF4-FFF2-40B4-BE49-F238E27FC236}">
                  <a16:creationId xmlns:a16="http://schemas.microsoft.com/office/drawing/2014/main" id="{39DF93B2-51FA-4297-9D1C-F5B26118965B}"/>
                </a:ext>
              </a:extLst>
            </p:cNvPr>
            <p:cNvSpPr/>
            <p:nvPr/>
          </p:nvSpPr>
          <p:spPr>
            <a:xfrm>
              <a:off x="6480301" y="4230528"/>
              <a:ext cx="996014" cy="2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</a:rPr>
                <a:t>Tamaño</a:t>
              </a:r>
            </a:p>
          </p:txBody>
        </p:sp>
        <p:sp>
          <p:nvSpPr>
            <p:cNvPr id="30" name="Rectangle 68">
              <a:extLst>
                <a:ext uri="{FF2B5EF4-FFF2-40B4-BE49-F238E27FC236}">
                  <a16:creationId xmlns:a16="http://schemas.microsoft.com/office/drawing/2014/main" id="{AD47DD58-27F5-4EAF-862A-7914B1276D86}"/>
                </a:ext>
              </a:extLst>
            </p:cNvPr>
            <p:cNvSpPr/>
            <p:nvPr/>
          </p:nvSpPr>
          <p:spPr>
            <a:xfrm>
              <a:off x="5144511" y="4240828"/>
              <a:ext cx="772047" cy="2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</a:rPr>
                <a:t>20  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69">
              <a:extLst>
                <a:ext uri="{FF2B5EF4-FFF2-40B4-BE49-F238E27FC236}">
                  <a16:creationId xmlns:a16="http://schemas.microsoft.com/office/drawing/2014/main" id="{DA403FD0-910B-4C9E-BE85-759BFA2CEFF0}"/>
                </a:ext>
              </a:extLst>
            </p:cNvPr>
            <p:cNvSpPr/>
            <p:nvPr/>
          </p:nvSpPr>
          <p:spPr>
            <a:xfrm>
              <a:off x="8185852" y="4231575"/>
              <a:ext cx="772047" cy="2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ja-JP" sz="1400" dirty="0">
                  <a:solidFill>
                    <a:schemeClr val="bg1"/>
                  </a:solidFill>
                </a:rPr>
                <a:t>21</a:t>
              </a:r>
              <a:r>
                <a:rPr lang="en-US" altLang="ja-JP" sz="1400" dirty="0">
                  <a:solidFill>
                    <a:schemeClr val="bg1"/>
                  </a:solidFill>
                </a:rPr>
                <a:t>0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Image 20">
            <a:extLst>
              <a:ext uri="{FF2B5EF4-FFF2-40B4-BE49-F238E27FC236}">
                <a16:creationId xmlns:a16="http://schemas.microsoft.com/office/drawing/2014/main" id="{B4BEB76F-0C1E-42D6-8B79-ACBCDE506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82" y="4130973"/>
            <a:ext cx="965630" cy="335671"/>
          </a:xfrm>
          <a:prstGeom prst="rect">
            <a:avLst/>
          </a:prstGeom>
        </p:spPr>
      </p:pic>
      <p:pic>
        <p:nvPicPr>
          <p:cNvPr id="33" name="Image 20">
            <a:extLst>
              <a:ext uri="{FF2B5EF4-FFF2-40B4-BE49-F238E27FC236}">
                <a16:creationId xmlns:a16="http://schemas.microsoft.com/office/drawing/2014/main" id="{A4327E15-4B69-4F9B-9F94-CCF990B73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01" y="4171153"/>
            <a:ext cx="965630" cy="335671"/>
          </a:xfrm>
          <a:prstGeom prst="rect">
            <a:avLst/>
          </a:prstGeom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16435B35-804D-4B17-BA45-754EC5128E9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998" y="1592129"/>
            <a:ext cx="1953366" cy="927849"/>
          </a:xfrm>
          <a:prstGeom prst="rect">
            <a:avLst/>
          </a:prstGeom>
        </p:spPr>
      </p:pic>
      <p:pic>
        <p:nvPicPr>
          <p:cNvPr id="35" name="Picture 5">
            <a:extLst>
              <a:ext uri="{FF2B5EF4-FFF2-40B4-BE49-F238E27FC236}">
                <a16:creationId xmlns:a16="http://schemas.microsoft.com/office/drawing/2014/main" id="{3AFB1A49-BEE9-492E-8CFB-7E822B2A234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2189" y="2550980"/>
            <a:ext cx="1508615" cy="964313"/>
          </a:xfrm>
          <a:prstGeom prst="rect">
            <a:avLst/>
          </a:prstGeom>
        </p:spPr>
      </p:pic>
      <p:pic>
        <p:nvPicPr>
          <p:cNvPr id="36" name="Picture 7">
            <a:extLst>
              <a:ext uri="{FF2B5EF4-FFF2-40B4-BE49-F238E27FC236}">
                <a16:creationId xmlns:a16="http://schemas.microsoft.com/office/drawing/2014/main" id="{6ACA3E92-0277-4982-A20E-8DA9E61E9A5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199" y="2604679"/>
            <a:ext cx="872165" cy="901376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B456C44A-DB3B-4FEE-A8F8-CB18367E6F4F}"/>
              </a:ext>
            </a:extLst>
          </p:cNvPr>
          <p:cNvGrpSpPr/>
          <p:nvPr/>
        </p:nvGrpSpPr>
        <p:grpSpPr>
          <a:xfrm>
            <a:off x="360000" y="577458"/>
            <a:ext cx="8424000" cy="381584"/>
            <a:chOff x="360000" y="577458"/>
            <a:chExt cx="8424000" cy="381584"/>
          </a:xfrm>
        </p:grpSpPr>
        <p:sp>
          <p:nvSpPr>
            <p:cNvPr id="40" name="Inhaltsplatzhalter 1">
              <a:extLst>
                <a:ext uri="{FF2B5EF4-FFF2-40B4-BE49-F238E27FC236}">
                  <a16:creationId xmlns:a16="http://schemas.microsoft.com/office/drawing/2014/main" id="{A0C41E09-C125-4C61-9FE4-E1282E269FD0}"/>
                </a:ext>
              </a:extLst>
            </p:cNvPr>
            <p:cNvSpPr txBox="1">
              <a:spLocks/>
            </p:cNvSpPr>
            <p:nvPr/>
          </p:nvSpPr>
          <p:spPr>
            <a:xfrm>
              <a:off x="631248" y="577458"/>
              <a:ext cx="8152752" cy="38158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182563" indent="-182563" algn="l" defTabSz="360363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41338" indent="-184150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85838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43025" indent="-17462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797050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S" sz="1600" dirty="0"/>
                <a:t>La gama </a:t>
              </a:r>
              <a:r>
                <a:rPr lang="es-ES" sz="1600" dirty="0" err="1"/>
                <a:t>ECOi</a:t>
              </a:r>
              <a:r>
                <a:rPr lang="es-ES" sz="1600" dirty="0"/>
                <a:t>-W R32 proporciona un alto rendimiento y la misma personalización que los modelos R410A.</a:t>
              </a: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ADE20EC0-E3DE-4102-B11C-CC1C606B8658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428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58C4B68F-2643-4F40-AA82-E35E1C91E8B8}"/>
              </a:ext>
            </a:extLst>
          </p:cNvPr>
          <p:cNvSpPr/>
          <p:nvPr/>
        </p:nvSpPr>
        <p:spPr>
          <a:xfrm rot="16200000" flipH="1">
            <a:off x="4637088" y="598506"/>
            <a:ext cx="4102526" cy="4212322"/>
          </a:xfrm>
          <a:custGeom>
            <a:avLst/>
            <a:gdLst>
              <a:gd name="connsiteX0" fmla="*/ 0 w 4102526"/>
              <a:gd name="connsiteY0" fmla="*/ 1044886 h 4212322"/>
              <a:gd name="connsiteX1" fmla="*/ 0 w 4102526"/>
              <a:gd name="connsiteY1" fmla="*/ 4212322 h 4212322"/>
              <a:gd name="connsiteX2" fmla="*/ 4102526 w 4102526"/>
              <a:gd name="connsiteY2" fmla="*/ 4212322 h 4212322"/>
              <a:gd name="connsiteX3" fmla="*/ 4102526 w 4102526"/>
              <a:gd name="connsiteY3" fmla="*/ 0 h 42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526" h="4212322">
                <a:moveTo>
                  <a:pt x="0" y="1044886"/>
                </a:moveTo>
                <a:lnTo>
                  <a:pt x="0" y="4212322"/>
                </a:lnTo>
                <a:lnTo>
                  <a:pt x="4102526" y="4212322"/>
                </a:lnTo>
                <a:lnTo>
                  <a:pt x="4102526" y="0"/>
                </a:lnTo>
                <a:close/>
              </a:path>
            </a:pathLst>
          </a:custGeom>
          <a:solidFill>
            <a:srgbClr val="E9E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FA36A0AE-2459-4060-A033-79FE24CDFC0C}"/>
              </a:ext>
            </a:extLst>
          </p:cNvPr>
          <p:cNvSpPr/>
          <p:nvPr/>
        </p:nvSpPr>
        <p:spPr>
          <a:xfrm>
            <a:off x="4958444" y="2746541"/>
            <a:ext cx="3836068" cy="533950"/>
          </a:xfrm>
          <a:custGeom>
            <a:avLst/>
            <a:gdLst>
              <a:gd name="connsiteX0" fmla="*/ 135993 w 3836068"/>
              <a:gd name="connsiteY0" fmla="*/ 0 h 533950"/>
              <a:gd name="connsiteX1" fmla="*/ 3836068 w 3836068"/>
              <a:gd name="connsiteY1" fmla="*/ 0 h 533950"/>
              <a:gd name="connsiteX2" fmla="*/ 3836068 w 3836068"/>
              <a:gd name="connsiteY2" fmla="*/ 533950 h 533950"/>
              <a:gd name="connsiteX3" fmla="*/ 0 w 3836068"/>
              <a:gd name="connsiteY3" fmla="*/ 533950 h 5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6068" h="533950">
                <a:moveTo>
                  <a:pt x="135993" y="0"/>
                </a:moveTo>
                <a:lnTo>
                  <a:pt x="3836068" y="0"/>
                </a:lnTo>
                <a:lnTo>
                  <a:pt x="3836068" y="533950"/>
                </a:lnTo>
                <a:lnTo>
                  <a:pt x="0" y="533950"/>
                </a:lnTo>
                <a:close/>
              </a:path>
            </a:pathLst>
          </a:custGeom>
          <a:solidFill>
            <a:srgbClr val="90C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Diagrama de flujo: entrada manual 2">
            <a:extLst>
              <a:ext uri="{FF2B5EF4-FFF2-40B4-BE49-F238E27FC236}">
                <a16:creationId xmlns:a16="http://schemas.microsoft.com/office/drawing/2014/main" id="{9553E42B-DA46-41D9-BA07-63A209F6BDEC}"/>
              </a:ext>
            </a:extLst>
          </p:cNvPr>
          <p:cNvSpPr/>
          <p:nvPr/>
        </p:nvSpPr>
        <p:spPr>
          <a:xfrm rot="16200000" flipV="1">
            <a:off x="922773" y="92457"/>
            <a:ext cx="4102526" cy="5224427"/>
          </a:xfrm>
          <a:prstGeom prst="flowChartManualInput">
            <a:avLst/>
          </a:prstGeom>
          <a:solidFill>
            <a:srgbClr val="E9E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E86212-5BCA-418A-A1CC-19EA04AAD6FF}"/>
              </a:ext>
            </a:extLst>
          </p:cNvPr>
          <p:cNvSpPr txBox="1"/>
          <p:nvPr/>
        </p:nvSpPr>
        <p:spPr>
          <a:xfrm>
            <a:off x="1025327" y="1086934"/>
            <a:ext cx="3593832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s-ES" sz="1700" dirty="0">
                <a:solidFill>
                  <a:srgbClr val="80AA9D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www.aircon.panasonic.eu/ES_es</a:t>
            </a:r>
            <a:endParaRPr lang="es-ES" sz="1700" dirty="0">
              <a:solidFill>
                <a:srgbClr val="80AA9D"/>
              </a:solidFill>
              <a:latin typeface="Arial Narrow" panose="020B0606020202030204" pitchFamily="34" charset="0"/>
            </a:endParaRPr>
          </a:p>
          <a:p>
            <a:pPr>
              <a:spcAft>
                <a:spcPts val="900"/>
              </a:spcAft>
            </a:pPr>
            <a:r>
              <a:rPr lang="es-ES" sz="1700" dirty="0">
                <a:solidFill>
                  <a:srgbClr val="90C154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www.panasonicproclub.com</a:t>
            </a:r>
            <a:endParaRPr lang="es-ES" sz="1700" dirty="0">
              <a:solidFill>
                <a:srgbClr val="90C154"/>
              </a:solidFill>
              <a:latin typeface="Arial Narrow" panose="020B0606020202030204" pitchFamily="34" charset="0"/>
            </a:endParaRPr>
          </a:p>
          <a:p>
            <a:pPr>
              <a:spcAft>
                <a:spcPts val="900"/>
              </a:spcAft>
            </a:pPr>
            <a:r>
              <a:rPr lang="es-419" sz="1700" u="sng" dirty="0">
                <a:solidFill>
                  <a:srgbClr val="006685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www.linkedin.com/company/panasonic-heating-and-cooling-solutions-europe/</a:t>
            </a:r>
            <a:endParaRPr lang="es-419" sz="1700" u="sng" dirty="0">
              <a:solidFill>
                <a:srgbClr val="006685"/>
              </a:solidFill>
              <a:latin typeface="Arial Narrow" panose="020B060602020203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700" u="sng" dirty="0">
                <a:solidFill>
                  <a:srgbClr val="E06136"/>
                </a:solidFill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www.youtube.com/user/PanasonicAirCon</a:t>
            </a:r>
            <a:endParaRPr lang="en-US" sz="1700" u="sng" dirty="0">
              <a:solidFill>
                <a:srgbClr val="E06136"/>
              </a:solidFill>
              <a:latin typeface="Arial Narrow" panose="020B060602020203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700" u="sng" dirty="0">
                <a:solidFill>
                  <a:srgbClr val="1A9FCA"/>
                </a:solidFill>
                <a:latin typeface="Arial Narrow" panose="020B0606020202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www.twitter.com/PanasonicHC_es</a:t>
            </a:r>
            <a:endParaRPr lang="es-ES" sz="1700" u="sng" dirty="0">
              <a:solidFill>
                <a:srgbClr val="1A9FCA"/>
              </a:solidFill>
              <a:latin typeface="Arial Narrow" panose="020B0606020202030204" pitchFamily="34" charset="0"/>
            </a:endParaRPr>
          </a:p>
          <a:p>
            <a:pPr>
              <a:spcAft>
                <a:spcPts val="900"/>
              </a:spcAft>
            </a:pPr>
            <a:r>
              <a:rPr lang="es-ES" sz="1700" dirty="0">
                <a:solidFill>
                  <a:srgbClr val="00A674"/>
                </a:solidFill>
                <a:latin typeface="Arial Narrow" panose="020B0606020202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https://www.instagram.com/panasonic_heatingcooling_eu/</a:t>
            </a:r>
            <a:endParaRPr lang="es-ES" sz="1700" dirty="0">
              <a:solidFill>
                <a:srgbClr val="00A674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D39398-E7D3-403D-B72B-B920882497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7" y="1191738"/>
            <a:ext cx="305064" cy="1930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91B21E-8476-4348-8D85-C2ACE88544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01" y="1573722"/>
            <a:ext cx="294445" cy="2519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7E9EB3-719A-4E9B-91D8-151E9F02656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99" y="2948944"/>
            <a:ext cx="226939" cy="2269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EFAF1C-663C-4EB2-90F6-7D036A84B4D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44" y="2062519"/>
            <a:ext cx="476252" cy="1512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B99E1C-B1BB-4064-B6F5-FC4CBB47EC0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70" y="2574168"/>
            <a:ext cx="370066" cy="226939"/>
          </a:xfrm>
          <a:prstGeom prst="rect">
            <a:avLst/>
          </a:prstGeom>
        </p:spPr>
      </p:pic>
      <p:pic>
        <p:nvPicPr>
          <p:cNvPr id="10" name="Picture 4" descr="Ver las imágenes de origen">
            <a:extLst>
              <a:ext uri="{FF2B5EF4-FFF2-40B4-BE49-F238E27FC236}">
                <a16:creationId xmlns:a16="http://schemas.microsoft.com/office/drawing/2014/main" id="{95999889-3FA9-4E89-8279-DDD085FE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21" y="3398407"/>
            <a:ext cx="200240" cy="2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ítulo 4">
            <a:extLst>
              <a:ext uri="{FF2B5EF4-FFF2-40B4-BE49-F238E27FC236}">
                <a16:creationId xmlns:a16="http://schemas.microsoft.com/office/drawing/2014/main" id="{2E1F603C-123A-4DC8-A040-942EEAF26EF8}"/>
              </a:ext>
            </a:extLst>
          </p:cNvPr>
          <p:cNvSpPr txBox="1">
            <a:spLocks/>
          </p:cNvSpPr>
          <p:nvPr/>
        </p:nvSpPr>
        <p:spPr>
          <a:xfrm>
            <a:off x="5277101" y="2746541"/>
            <a:ext cx="3600000" cy="53395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62500" lnSpcReduction="20000"/>
          </a:bodyPr>
          <a:lstStyle>
            <a:lvl1pPr marL="0" indent="0" algn="ctr" defTabSz="358775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189" indent="0" algn="ctr" defTabSz="358775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378" indent="0" algn="ctr" defTabSz="358775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566" indent="0" algn="ctr" defTabSz="358775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754" indent="0" algn="ctr" defTabSz="358775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>
                <a:solidFill>
                  <a:schemeClr val="bg1"/>
                </a:solidFill>
              </a:rPr>
              <a:t>formacion.panasonic@eu.panasonic.com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2BA2EF2-DB67-462A-B804-CF1FD8783E3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566" y="2074213"/>
            <a:ext cx="603506" cy="539497"/>
          </a:xfrm>
          <a:prstGeom prst="rect">
            <a:avLst/>
          </a:prstGeom>
        </p:spPr>
      </p:pic>
      <p:pic>
        <p:nvPicPr>
          <p:cNvPr id="24" name="Imagen 23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F8988B0A-9569-4B36-9543-36B43A4D93B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351" y="2034357"/>
            <a:ext cx="2030630" cy="579353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D2967492-4A89-4E86-A2B5-E257B02C6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14F20595-AFF6-4B52-91D6-2C6C11B65D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6" name="Subtítulo 4">
            <a:extLst>
              <a:ext uri="{FF2B5EF4-FFF2-40B4-BE49-F238E27FC236}">
                <a16:creationId xmlns:a16="http://schemas.microsoft.com/office/drawing/2014/main" id="{E154CC85-B518-4DB7-9E81-BD73825C2EB3}"/>
              </a:ext>
            </a:extLst>
          </p:cNvPr>
          <p:cNvSpPr txBox="1">
            <a:spLocks/>
          </p:cNvSpPr>
          <p:nvPr/>
        </p:nvSpPr>
        <p:spPr>
          <a:xfrm>
            <a:off x="4789711" y="3522658"/>
            <a:ext cx="3600000" cy="1299691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defTabSz="358775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41338" indent="-184150" algn="l" defTabSz="358775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85838" indent="-182563" algn="l" defTabSz="358775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43025" indent="-174625" algn="l" defTabSz="358775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797050" indent="-182563" algn="l" defTabSz="358775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2000" dirty="0"/>
              <a:t>Soporte a profesionales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Call Center: </a:t>
            </a:r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931 003 979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satclima.pesp@eu.panasonic.com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Horario: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09 a 18 h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4AE72AEB-63D0-4D4D-9680-443340BA6C8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3" y="3960003"/>
            <a:ext cx="579121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6066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60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5F93B-DDA2-4B40-A085-9B6A82D2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Bombas de calor aire-agua </a:t>
            </a:r>
            <a:r>
              <a:rPr lang="es-ES" dirty="0" err="1"/>
              <a:t>ECOi</a:t>
            </a:r>
            <a:r>
              <a:rPr lang="es-ES" dirty="0"/>
              <a:t>-W de R32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A246E-E36C-42D7-985A-7111ED8F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0000" y="641169"/>
            <a:ext cx="4871152" cy="3958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1F3142-333F-4ABB-80D0-A493B8D182D2}"/>
              </a:ext>
            </a:extLst>
          </p:cNvPr>
          <p:cNvSpPr/>
          <p:nvPr/>
        </p:nvSpPr>
        <p:spPr>
          <a:xfrm rot="5400000">
            <a:off x="3430008" y="-709213"/>
            <a:ext cx="3973368" cy="6691674"/>
          </a:xfrm>
          <a:prstGeom prst="rect">
            <a:avLst/>
          </a:prstGeom>
          <a:gradFill>
            <a:gsLst>
              <a:gs pos="29000">
                <a:schemeClr val="bg1"/>
              </a:gs>
              <a:gs pos="62000">
                <a:schemeClr val="bg1">
                  <a:alpha val="81000"/>
                </a:schemeClr>
              </a:gs>
              <a:gs pos="79000">
                <a:schemeClr val="bg1">
                  <a:alpha val="3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2B881D-55E4-41B0-8FDA-4FCB4F137360}"/>
              </a:ext>
            </a:extLst>
          </p:cNvPr>
          <p:cNvSpPr/>
          <p:nvPr/>
        </p:nvSpPr>
        <p:spPr>
          <a:xfrm>
            <a:off x="2070855" y="2159668"/>
            <a:ext cx="2424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accent6">
                    <a:lumMod val="50000"/>
                  </a:schemeClr>
                </a:solidFill>
              </a:rPr>
              <a:t>NUEVA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ECOi</a:t>
            </a:r>
            <a:r>
              <a:rPr lang="en-US" altLang="ja-JP" sz="2000" b="1" dirty="0"/>
              <a:t>-W R32</a:t>
            </a:r>
            <a:endParaRPr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69AC3B-63E1-4FB0-BA08-108984BFAC59}"/>
              </a:ext>
            </a:extLst>
          </p:cNvPr>
          <p:cNvGrpSpPr/>
          <p:nvPr/>
        </p:nvGrpSpPr>
        <p:grpSpPr>
          <a:xfrm>
            <a:off x="6272995" y="1927742"/>
            <a:ext cx="556472" cy="571116"/>
            <a:chOff x="5987760" y="3491265"/>
            <a:chExt cx="393120" cy="40346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E2CA71-511A-4E96-BAA0-C79E925FD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585"/>
            <a:stretch/>
          </p:blipFill>
          <p:spPr>
            <a:xfrm>
              <a:off x="5987760" y="3515775"/>
              <a:ext cx="178376" cy="36407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F678A9F-FF66-46E3-B661-D18C75EFC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731"/>
            <a:stretch/>
          </p:blipFill>
          <p:spPr>
            <a:xfrm>
              <a:off x="6183569" y="3491265"/>
              <a:ext cx="197311" cy="403466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CDB1BA21-1B56-4346-93A5-D33DE7A1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4258" y="1959548"/>
            <a:ext cx="520021" cy="535093"/>
          </a:xfrm>
          <a:prstGeom prst="rect">
            <a:avLst/>
          </a:prstGeom>
        </p:spPr>
      </p:pic>
      <p:pic>
        <p:nvPicPr>
          <p:cNvPr id="52" name="Imagen 6" descr="Icono&#10;&#10;Descripción generada automáticamente">
            <a:extLst>
              <a:ext uri="{FF2B5EF4-FFF2-40B4-BE49-F238E27FC236}">
                <a16:creationId xmlns:a16="http://schemas.microsoft.com/office/drawing/2014/main" id="{0B94795E-5C7D-4CEC-9A6F-9E3E7ABC7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05" y="1284523"/>
            <a:ext cx="1067572" cy="977461"/>
          </a:xfrm>
          <a:prstGeom prst="rect">
            <a:avLst/>
          </a:prstGeom>
        </p:spPr>
      </p:pic>
      <p:pic>
        <p:nvPicPr>
          <p:cNvPr id="74" name="Image 20">
            <a:extLst>
              <a:ext uri="{FF2B5EF4-FFF2-40B4-BE49-F238E27FC236}">
                <a16:creationId xmlns:a16="http://schemas.microsoft.com/office/drawing/2014/main" id="{CE781F31-CA3B-4578-8544-EC6D59748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37" y="2027655"/>
            <a:ext cx="1240088" cy="431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D37121-9F4D-4E27-AE09-F5812FD2848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7746" y="2733748"/>
            <a:ext cx="1520013" cy="1407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C53B6A-17F1-4B5B-B2C8-FAC9CA42E0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656" y="2733748"/>
            <a:ext cx="1505422" cy="14070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CAAFAE-D02F-4893-B6D3-6B01EDE5481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0975" y="2657548"/>
            <a:ext cx="1392720" cy="1467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F00124-85D9-4B68-9AB0-047BD5A6D97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592" y="2606748"/>
            <a:ext cx="1945157" cy="15664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C9D113-A5CD-401A-9FA9-A568D972CD77}"/>
              </a:ext>
            </a:extLst>
          </p:cNvPr>
          <p:cNvSpPr txBox="1"/>
          <p:nvPr/>
        </p:nvSpPr>
        <p:spPr>
          <a:xfrm>
            <a:off x="913234" y="4805052"/>
            <a:ext cx="22407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000000"/>
                </a:solidFill>
              </a:rPr>
              <a:t>Nota: La certificación </a:t>
            </a:r>
            <a:r>
              <a:rPr lang="es-ES" sz="900" dirty="0" err="1">
                <a:solidFill>
                  <a:srgbClr val="000000"/>
                </a:solidFill>
              </a:rPr>
              <a:t>Eurovent</a:t>
            </a:r>
            <a:r>
              <a:rPr lang="es-ES" sz="900" dirty="0">
                <a:solidFill>
                  <a:srgbClr val="000000"/>
                </a:solidFill>
              </a:rPr>
              <a:t> está en proceso</a:t>
            </a:r>
            <a:endParaRPr lang="en-GB" sz="900" dirty="0">
              <a:solidFill>
                <a:srgbClr val="00000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DE5A440-7E34-4AE6-AD60-63FBEC97DEFD}"/>
              </a:ext>
            </a:extLst>
          </p:cNvPr>
          <p:cNvGrpSpPr/>
          <p:nvPr/>
        </p:nvGrpSpPr>
        <p:grpSpPr>
          <a:xfrm>
            <a:off x="360000" y="591207"/>
            <a:ext cx="8424000" cy="893635"/>
            <a:chOff x="360000" y="591207"/>
            <a:chExt cx="8424000" cy="893635"/>
          </a:xfrm>
        </p:grpSpPr>
        <p:sp>
          <p:nvSpPr>
            <p:cNvPr id="29" name="Inhaltsplatzhalter 1">
              <a:extLst>
                <a:ext uri="{FF2B5EF4-FFF2-40B4-BE49-F238E27FC236}">
                  <a16:creationId xmlns:a16="http://schemas.microsoft.com/office/drawing/2014/main" id="{EC64E0D2-9AE0-4818-8631-E3997A21787A}"/>
                </a:ext>
              </a:extLst>
            </p:cNvPr>
            <p:cNvSpPr txBox="1">
              <a:spLocks/>
            </p:cNvSpPr>
            <p:nvPr/>
          </p:nvSpPr>
          <p:spPr>
            <a:xfrm>
              <a:off x="631248" y="591207"/>
              <a:ext cx="8152752" cy="893635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182563" indent="-182563" algn="l" defTabSz="360363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41338" indent="-184150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85838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43025" indent="-17462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797050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S" sz="1600" dirty="0" err="1"/>
                <a:t>ECOi</a:t>
              </a:r>
              <a:r>
                <a:rPr lang="es-ES" sz="1600" dirty="0"/>
                <a:t>-W R32, la nueva gama de soluciones de enfriadoras sostenibles para adaptarse a una variedad de aplicaciones residenciales, comerciales e industriales a gran escala.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70E887C4-98FE-4015-8995-C76A232B3F7E}"/>
                </a:ext>
              </a:extLst>
            </p:cNvPr>
            <p:cNvSpPr/>
            <p:nvPr/>
          </p:nvSpPr>
          <p:spPr>
            <a:xfrm>
              <a:off x="360000" y="691579"/>
              <a:ext cx="216000" cy="4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09C9E8B-255A-4568-9039-11045F88A439}"/>
              </a:ext>
            </a:extLst>
          </p:cNvPr>
          <p:cNvGrpSpPr/>
          <p:nvPr/>
        </p:nvGrpSpPr>
        <p:grpSpPr>
          <a:xfrm>
            <a:off x="2032000" y="4185563"/>
            <a:ext cx="6788050" cy="307778"/>
            <a:chOff x="2032000" y="4185563"/>
            <a:chExt cx="6788050" cy="307778"/>
          </a:xfrm>
        </p:grpSpPr>
        <p:sp>
          <p:nvSpPr>
            <p:cNvPr id="54" name="Arrow: Pentagon 53">
              <a:extLst>
                <a:ext uri="{FF2B5EF4-FFF2-40B4-BE49-F238E27FC236}">
                  <a16:creationId xmlns:a16="http://schemas.microsoft.com/office/drawing/2014/main" id="{68335B0C-77B7-4696-8BD1-85B1119B1A2E}"/>
                </a:ext>
              </a:extLst>
            </p:cNvPr>
            <p:cNvSpPr/>
            <p:nvPr/>
          </p:nvSpPr>
          <p:spPr>
            <a:xfrm>
              <a:off x="4984140" y="4210266"/>
              <a:ext cx="3835910" cy="258373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" name="Arrow: Pentagon 54">
              <a:extLst>
                <a:ext uri="{FF2B5EF4-FFF2-40B4-BE49-F238E27FC236}">
                  <a16:creationId xmlns:a16="http://schemas.microsoft.com/office/drawing/2014/main" id="{BA30EB93-9988-4CB7-B2BB-29CDB5280028}"/>
                </a:ext>
              </a:extLst>
            </p:cNvPr>
            <p:cNvSpPr/>
            <p:nvPr/>
          </p:nvSpPr>
          <p:spPr>
            <a:xfrm rot="10800000">
              <a:off x="2032000" y="4210265"/>
              <a:ext cx="4597109" cy="258373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F6B8672-3DC9-426C-9E74-D34ACE8849F9}"/>
                </a:ext>
              </a:extLst>
            </p:cNvPr>
            <p:cNvSpPr/>
            <p:nvPr/>
          </p:nvSpPr>
          <p:spPr>
            <a:xfrm>
              <a:off x="4837757" y="4185564"/>
              <a:ext cx="16733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ja-JP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D9601E2-FD17-4E6B-9A11-84B8ECA9F82D}"/>
                </a:ext>
              </a:extLst>
            </p:cNvPr>
            <p:cNvSpPr/>
            <p:nvPr/>
          </p:nvSpPr>
          <p:spPr>
            <a:xfrm>
              <a:off x="2070855" y="4185564"/>
              <a:ext cx="137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</a:rPr>
                <a:t>50  / 60</a:t>
              </a:r>
              <a:endParaRPr lang="ja-JP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47F69C6-E831-45BC-B218-23F18CFE439D}"/>
                </a:ext>
              </a:extLst>
            </p:cNvPr>
            <p:cNvSpPr/>
            <p:nvPr/>
          </p:nvSpPr>
          <p:spPr>
            <a:xfrm>
              <a:off x="7377276" y="4185564"/>
              <a:ext cx="12971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ja-JP" sz="1400" b="1" dirty="0">
                  <a:solidFill>
                    <a:schemeClr val="bg1"/>
                  </a:solidFill>
                </a:rPr>
                <a:t>130 / 150 / 1</a:t>
              </a:r>
              <a:r>
                <a:rPr lang="en-US" altLang="ja-JP" sz="1400" b="1" dirty="0">
                  <a:solidFill>
                    <a:schemeClr val="bg1"/>
                  </a:solidFill>
                </a:rPr>
                <a:t>70</a:t>
              </a:r>
              <a:endParaRPr lang="ja-JP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56">
              <a:extLst>
                <a:ext uri="{FF2B5EF4-FFF2-40B4-BE49-F238E27FC236}">
                  <a16:creationId xmlns:a16="http://schemas.microsoft.com/office/drawing/2014/main" id="{EF92B721-3BE9-4CB4-9BA6-1500B0B96C4C}"/>
                </a:ext>
              </a:extLst>
            </p:cNvPr>
            <p:cNvSpPr/>
            <p:nvPr/>
          </p:nvSpPr>
          <p:spPr>
            <a:xfrm>
              <a:off x="3712539" y="4185563"/>
              <a:ext cx="1370181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</a:rPr>
                <a:t>70  / 75</a:t>
              </a:r>
              <a:endParaRPr lang="ja-JP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7FEA0BB4-761B-4636-9F4B-482ECA6EF86D}"/>
                </a:ext>
              </a:extLst>
            </p:cNvPr>
            <p:cNvSpPr/>
            <p:nvPr/>
          </p:nvSpPr>
          <p:spPr>
            <a:xfrm>
              <a:off x="5285637" y="4185563"/>
              <a:ext cx="1370181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</a:rPr>
                <a:t>85 / 100 / 115</a:t>
              </a:r>
              <a:endParaRPr lang="ja-JP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FC78BF7-F568-4F5D-BBF9-A54B762C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Bombas de calor aire-agua </a:t>
            </a:r>
            <a:r>
              <a:rPr lang="es-ES" dirty="0" err="1"/>
              <a:t>ECOi</a:t>
            </a:r>
            <a:r>
              <a:rPr lang="es-ES" dirty="0"/>
              <a:t>-W de R32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600D03C-6E33-4907-A881-DABBCF7EE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35102"/>
              </p:ext>
            </p:extLst>
          </p:nvPr>
        </p:nvGraphicFramePr>
        <p:xfrm>
          <a:off x="360000" y="724252"/>
          <a:ext cx="8387308" cy="38208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144">
                  <a:extLst>
                    <a:ext uri="{9D8B030D-6E8A-4147-A177-3AD203B41FA5}">
                      <a16:colId xmlns:a16="http://schemas.microsoft.com/office/drawing/2014/main" val="3452399564"/>
                    </a:ext>
                  </a:extLst>
                </a:gridCol>
                <a:gridCol w="1022144">
                  <a:extLst>
                    <a:ext uri="{9D8B030D-6E8A-4147-A177-3AD203B41FA5}">
                      <a16:colId xmlns:a16="http://schemas.microsoft.com/office/drawing/2014/main" val="3689171671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72805507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406442337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413717202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723998439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368976457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602589806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4218226715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3470854984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1329507697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503135901"/>
                    </a:ext>
                  </a:extLst>
                </a:gridCol>
              </a:tblGrid>
              <a:tr h="50127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Medida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75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85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115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130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170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3924193027"/>
                  </a:ext>
                </a:extLst>
              </a:tr>
              <a:tr h="852049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Equipos</a:t>
                      </a:r>
                      <a:br>
                        <a:rPr lang="es-ES" sz="1400" b="1" dirty="0"/>
                      </a:br>
                      <a:r>
                        <a:rPr lang="es-ES" sz="1400" b="1" dirty="0"/>
                        <a:t>solo frío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Potencia</a:t>
                      </a:r>
                      <a:br>
                        <a:rPr lang="es-ES" sz="1400" dirty="0"/>
                      </a:br>
                      <a:r>
                        <a:rPr lang="es-ES" sz="1400" dirty="0"/>
                        <a:t>Frío (kW)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887574"/>
                  </a:ext>
                </a:extLst>
              </a:tr>
              <a:tr h="8520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Equipos</a:t>
                      </a:r>
                      <a:br>
                        <a:rPr lang="es-ES" sz="1400" b="1" dirty="0"/>
                      </a:br>
                      <a:r>
                        <a:rPr lang="es-ES" sz="1400" b="1" dirty="0"/>
                        <a:t>reversibles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Potencia</a:t>
                      </a:r>
                      <a:br>
                        <a:rPr lang="es-ES" sz="1400" dirty="0"/>
                      </a:br>
                      <a:r>
                        <a:rPr lang="es-ES" sz="1400" dirty="0"/>
                        <a:t>Frío (kW)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05381"/>
                  </a:ext>
                </a:extLst>
              </a:tr>
              <a:tr h="80708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Potencia</a:t>
                      </a:r>
                      <a:br>
                        <a:rPr lang="es-ES" sz="1400" dirty="0"/>
                      </a:br>
                      <a:r>
                        <a:rPr lang="es-ES" sz="1400" dirty="0"/>
                        <a:t>Calor (kW)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3800"/>
                  </a:ext>
                </a:extLst>
              </a:tr>
              <a:tr h="40417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SEER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4,36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4,32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4,54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4,47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4,48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4,35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4,34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4,33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4,61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A9FCA"/>
                          </a:solidFill>
                        </a:rPr>
                        <a:t>4,62</a:t>
                      </a:r>
                    </a:p>
                  </a:txBody>
                  <a:tcPr anchor="ctr">
                    <a:solidFill>
                      <a:srgbClr val="B5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01456"/>
                  </a:ext>
                </a:extLst>
              </a:tr>
              <a:tr h="40417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SCOP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3,63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3,52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3,55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3,57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3,57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3,63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3,60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3,73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3,65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E06136"/>
                          </a:solidFill>
                        </a:rPr>
                        <a:t>3,60</a:t>
                      </a:r>
                    </a:p>
                  </a:txBody>
                  <a:tcPr anchor="ctr">
                    <a:solidFill>
                      <a:srgbClr val="F5C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0633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741B489D-507C-47DB-985D-AFEC048E251E}"/>
              </a:ext>
            </a:extLst>
          </p:cNvPr>
          <p:cNvSpPr/>
          <p:nvPr/>
        </p:nvSpPr>
        <p:spPr>
          <a:xfrm>
            <a:off x="2611840" y="2716252"/>
            <a:ext cx="216000" cy="180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49,9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D229C25-966C-45BD-91E8-D0B7FBE92F2D}"/>
              </a:ext>
            </a:extLst>
          </p:cNvPr>
          <p:cNvSpPr/>
          <p:nvPr/>
        </p:nvSpPr>
        <p:spPr>
          <a:xfrm>
            <a:off x="3246146" y="2680252"/>
            <a:ext cx="216000" cy="216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60,4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826D00E-7989-4A18-80BB-15471CBA52B5}"/>
              </a:ext>
            </a:extLst>
          </p:cNvPr>
          <p:cNvSpPr/>
          <p:nvPr/>
        </p:nvSpPr>
        <p:spPr>
          <a:xfrm>
            <a:off x="3880452" y="2644252"/>
            <a:ext cx="216000" cy="252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70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B25A79-BC12-4CF5-ADB8-99F128557F49}"/>
              </a:ext>
            </a:extLst>
          </p:cNvPr>
          <p:cNvSpPr/>
          <p:nvPr/>
        </p:nvSpPr>
        <p:spPr>
          <a:xfrm>
            <a:off x="4514758" y="2626252"/>
            <a:ext cx="216000" cy="270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75,3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5C7C6BD-1D22-4FE3-A865-A5AFE0A1A533}"/>
              </a:ext>
            </a:extLst>
          </p:cNvPr>
          <p:cNvSpPr/>
          <p:nvPr/>
        </p:nvSpPr>
        <p:spPr>
          <a:xfrm>
            <a:off x="5149064" y="2608252"/>
            <a:ext cx="216000" cy="288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84,2</a:t>
            </a:r>
          </a:p>
          <a:p>
            <a:pPr algn="ctr"/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BE8BA0F-91E8-4B42-A718-273C145D524F}"/>
              </a:ext>
            </a:extLst>
          </p:cNvPr>
          <p:cNvSpPr/>
          <p:nvPr/>
        </p:nvSpPr>
        <p:spPr>
          <a:xfrm>
            <a:off x="5783370" y="2536252"/>
            <a:ext cx="216000" cy="360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102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8C6A4EA6-3855-4EB0-8FAE-76771B92A1FF}"/>
              </a:ext>
            </a:extLst>
          </p:cNvPr>
          <p:cNvSpPr/>
          <p:nvPr/>
        </p:nvSpPr>
        <p:spPr>
          <a:xfrm>
            <a:off x="6417676" y="2464252"/>
            <a:ext cx="216000" cy="432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121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355248C-409A-4B48-BDEF-C1A369F9CA82}"/>
              </a:ext>
            </a:extLst>
          </p:cNvPr>
          <p:cNvSpPr/>
          <p:nvPr/>
        </p:nvSpPr>
        <p:spPr>
          <a:xfrm>
            <a:off x="7051982" y="2428252"/>
            <a:ext cx="216000" cy="468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135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06FAE74C-5274-4E32-A58A-6EB420BAB0F5}"/>
              </a:ext>
            </a:extLst>
          </p:cNvPr>
          <p:cNvSpPr/>
          <p:nvPr/>
        </p:nvSpPr>
        <p:spPr>
          <a:xfrm>
            <a:off x="7686288" y="2356252"/>
            <a:ext cx="216000" cy="540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156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D3828979-ACE1-4F29-9890-98E0F44D4CD8}"/>
              </a:ext>
            </a:extLst>
          </p:cNvPr>
          <p:cNvSpPr/>
          <p:nvPr/>
        </p:nvSpPr>
        <p:spPr>
          <a:xfrm>
            <a:off x="8320591" y="2284252"/>
            <a:ext cx="216000" cy="612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176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1123E78-DD94-46C1-BBFB-87700F23FF52}"/>
              </a:ext>
            </a:extLst>
          </p:cNvPr>
          <p:cNvSpPr/>
          <p:nvPr/>
        </p:nvSpPr>
        <p:spPr>
          <a:xfrm>
            <a:off x="2611840" y="3514844"/>
            <a:ext cx="216000" cy="1908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53,5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5073ECF-7554-45BD-9FDD-CC296B3F4263}"/>
              </a:ext>
            </a:extLst>
          </p:cNvPr>
          <p:cNvSpPr/>
          <p:nvPr/>
        </p:nvSpPr>
        <p:spPr>
          <a:xfrm>
            <a:off x="3246146" y="3482444"/>
            <a:ext cx="216000" cy="2232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61,5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B2FD6F7-9CD6-4B33-B8FA-4486E9FC47FB}"/>
              </a:ext>
            </a:extLst>
          </p:cNvPr>
          <p:cNvSpPr/>
          <p:nvPr/>
        </p:nvSpPr>
        <p:spPr>
          <a:xfrm>
            <a:off x="3880452" y="3446444"/>
            <a:ext cx="216000" cy="2592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71,7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7404A004-BBA7-4AA2-8BA0-9F268A7DDC21}"/>
              </a:ext>
            </a:extLst>
          </p:cNvPr>
          <p:cNvSpPr/>
          <p:nvPr/>
        </p:nvSpPr>
        <p:spPr>
          <a:xfrm>
            <a:off x="4514758" y="3417644"/>
            <a:ext cx="216000" cy="2880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80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DF69A58B-D9DA-4EE5-A59A-01D40DC99688}"/>
              </a:ext>
            </a:extLst>
          </p:cNvPr>
          <p:cNvSpPr/>
          <p:nvPr/>
        </p:nvSpPr>
        <p:spPr>
          <a:xfrm>
            <a:off x="5149064" y="3399644"/>
            <a:ext cx="216000" cy="3060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86,2</a:t>
            </a:r>
          </a:p>
          <a:p>
            <a:pPr algn="ctr"/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1EE412A8-9633-487E-879C-C33079DFA97F}"/>
              </a:ext>
            </a:extLst>
          </p:cNvPr>
          <p:cNvSpPr/>
          <p:nvPr/>
        </p:nvSpPr>
        <p:spPr>
          <a:xfrm>
            <a:off x="5783370" y="3331244"/>
            <a:ext cx="216000" cy="3744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105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5B28FCDC-A354-4E37-A33A-BE809F10663E}"/>
              </a:ext>
            </a:extLst>
          </p:cNvPr>
          <p:cNvSpPr/>
          <p:nvPr/>
        </p:nvSpPr>
        <p:spPr>
          <a:xfrm>
            <a:off x="6417676" y="3266444"/>
            <a:ext cx="216000" cy="4392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123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90CF09B5-407E-4E85-9626-5AC33A2CA5E1}"/>
              </a:ext>
            </a:extLst>
          </p:cNvPr>
          <p:cNvSpPr/>
          <p:nvPr/>
        </p:nvSpPr>
        <p:spPr>
          <a:xfrm>
            <a:off x="7051982" y="3237644"/>
            <a:ext cx="216000" cy="4680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137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5EFCACCA-4ABF-4CCE-AF9A-C8549408BD1E}"/>
              </a:ext>
            </a:extLst>
          </p:cNvPr>
          <p:cNvSpPr/>
          <p:nvPr/>
        </p:nvSpPr>
        <p:spPr>
          <a:xfrm>
            <a:off x="7686288" y="3144044"/>
            <a:ext cx="216000" cy="5616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158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03547365-8080-4862-8D2D-9210B60C4166}"/>
              </a:ext>
            </a:extLst>
          </p:cNvPr>
          <p:cNvSpPr/>
          <p:nvPr/>
        </p:nvSpPr>
        <p:spPr>
          <a:xfrm>
            <a:off x="8320591" y="3050444"/>
            <a:ext cx="216000" cy="655200"/>
          </a:xfrm>
          <a:prstGeom prst="rect">
            <a:avLst/>
          </a:prstGeom>
          <a:solidFill>
            <a:srgbClr val="E0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182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7336BC51-3DB2-4704-91D7-F6AA68B6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303" y="466273"/>
            <a:ext cx="885697" cy="81093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A2102730-AFB5-4792-954C-B4B3ACC8BBE2}"/>
              </a:ext>
            </a:extLst>
          </p:cNvPr>
          <p:cNvSpPr/>
          <p:nvPr/>
        </p:nvSpPr>
        <p:spPr>
          <a:xfrm>
            <a:off x="2611840" y="1863869"/>
            <a:ext cx="216000" cy="180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52,6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FDF2A7D-5438-4CA0-9D21-797A37F65A21}"/>
              </a:ext>
            </a:extLst>
          </p:cNvPr>
          <p:cNvSpPr/>
          <p:nvPr/>
        </p:nvSpPr>
        <p:spPr>
          <a:xfrm>
            <a:off x="3246146" y="1827869"/>
            <a:ext cx="216000" cy="216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60,4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AD0EF10-E26A-4491-B1BE-9305057B784E}"/>
              </a:ext>
            </a:extLst>
          </p:cNvPr>
          <p:cNvSpPr/>
          <p:nvPr/>
        </p:nvSpPr>
        <p:spPr>
          <a:xfrm>
            <a:off x="3880452" y="1791869"/>
            <a:ext cx="216000" cy="252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70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6414759-CD0A-4B5D-8D9B-D5791B7E0EC2}"/>
              </a:ext>
            </a:extLst>
          </p:cNvPr>
          <p:cNvSpPr/>
          <p:nvPr/>
        </p:nvSpPr>
        <p:spPr>
          <a:xfrm>
            <a:off x="4514758" y="1773869"/>
            <a:ext cx="216000" cy="270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75,3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2167319-6ADD-4422-A17D-76415A83696F}"/>
              </a:ext>
            </a:extLst>
          </p:cNvPr>
          <p:cNvSpPr/>
          <p:nvPr/>
        </p:nvSpPr>
        <p:spPr>
          <a:xfrm>
            <a:off x="5149064" y="1755869"/>
            <a:ext cx="216000" cy="288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84,2</a:t>
            </a:r>
          </a:p>
          <a:p>
            <a:pPr algn="ctr"/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A13E651-7E1C-438D-85B3-2BF89121DFAD}"/>
              </a:ext>
            </a:extLst>
          </p:cNvPr>
          <p:cNvSpPr/>
          <p:nvPr/>
        </p:nvSpPr>
        <p:spPr>
          <a:xfrm>
            <a:off x="5783370" y="1683869"/>
            <a:ext cx="216000" cy="360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102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697A0DB-E202-4331-AE05-B9C85E614C60}"/>
              </a:ext>
            </a:extLst>
          </p:cNvPr>
          <p:cNvSpPr/>
          <p:nvPr/>
        </p:nvSpPr>
        <p:spPr>
          <a:xfrm>
            <a:off x="6417676" y="1611869"/>
            <a:ext cx="216000" cy="432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121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6E90891-0305-411D-BC3F-420B84770082}"/>
              </a:ext>
            </a:extLst>
          </p:cNvPr>
          <p:cNvSpPr/>
          <p:nvPr/>
        </p:nvSpPr>
        <p:spPr>
          <a:xfrm>
            <a:off x="7051982" y="1575869"/>
            <a:ext cx="216000" cy="468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135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29AD943-5D98-415C-800B-650768E0F63F}"/>
              </a:ext>
            </a:extLst>
          </p:cNvPr>
          <p:cNvSpPr/>
          <p:nvPr/>
        </p:nvSpPr>
        <p:spPr>
          <a:xfrm>
            <a:off x="7686288" y="1503869"/>
            <a:ext cx="216000" cy="540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156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D99F2E5-808D-4F04-ACE2-44C100A3EDDD}"/>
              </a:ext>
            </a:extLst>
          </p:cNvPr>
          <p:cNvSpPr/>
          <p:nvPr/>
        </p:nvSpPr>
        <p:spPr>
          <a:xfrm>
            <a:off x="8320591" y="1431869"/>
            <a:ext cx="216000" cy="612000"/>
          </a:xfrm>
          <a:prstGeom prst="rect">
            <a:avLst/>
          </a:prstGeom>
          <a:solidFill>
            <a:srgbClr val="18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Arial Narrow" panose="020B0606020202030204" pitchFamily="34" charset="0"/>
              </a:rPr>
              <a:t>176</a:t>
            </a:r>
            <a:endParaRPr lang="es-ES" sz="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4322-550B-4E0A-8D22-8A1F907A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destacables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22D3EA9-E04A-4CBD-A64F-0930185F77BF}"/>
              </a:ext>
            </a:extLst>
          </p:cNvPr>
          <p:cNvGrpSpPr/>
          <p:nvPr/>
        </p:nvGrpSpPr>
        <p:grpSpPr>
          <a:xfrm>
            <a:off x="256874" y="978751"/>
            <a:ext cx="4280587" cy="1800000"/>
            <a:chOff x="359999" y="978751"/>
            <a:chExt cx="4280587" cy="1800000"/>
          </a:xfrm>
        </p:grpSpPr>
        <p:sp>
          <p:nvSpPr>
            <p:cNvPr id="7" name="正方形/長方形 39">
              <a:extLst>
                <a:ext uri="{FF2B5EF4-FFF2-40B4-BE49-F238E27FC236}">
                  <a16:creationId xmlns:a16="http://schemas.microsoft.com/office/drawing/2014/main" id="{FC55734E-7F57-405F-8350-E8247938C0FA}"/>
                </a:ext>
              </a:extLst>
            </p:cNvPr>
            <p:cNvSpPr/>
            <p:nvPr/>
          </p:nvSpPr>
          <p:spPr>
            <a:xfrm>
              <a:off x="1670586" y="978751"/>
              <a:ext cx="2970000" cy="1800000"/>
            </a:xfrm>
            <a:prstGeom prst="rect">
              <a:avLst/>
            </a:prstGeom>
            <a:solidFill>
              <a:srgbClr val="E9EF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08000" rIns="51435" bIns="10800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Alta Eficiencia Estacional (SEER/SCOP)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Compresores </a:t>
              </a:r>
              <a:r>
                <a:rPr kumimoji="0" lang="es-E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scroll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 y EEV equipados de serie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Opción de recuperación de calor parcial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正方形/長方形 40">
              <a:extLst>
                <a:ext uri="{FF2B5EF4-FFF2-40B4-BE49-F238E27FC236}">
                  <a16:creationId xmlns:a16="http://schemas.microsoft.com/office/drawing/2014/main" id="{8B8FD8FA-D042-4551-8B51-7F6FCFE582E9}"/>
                </a:ext>
              </a:extLst>
            </p:cNvPr>
            <p:cNvSpPr/>
            <p:nvPr/>
          </p:nvSpPr>
          <p:spPr>
            <a:xfrm>
              <a:off x="359999" y="978751"/>
              <a:ext cx="1440000" cy="1800000"/>
            </a:xfrm>
            <a:prstGeom prst="rect">
              <a:avLst/>
            </a:prstGeom>
            <a:solidFill>
              <a:srgbClr val="0066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kumimoji="1" lang="es-ES" altLang="ja-JP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Altos niveles de eficiencia</a:t>
              </a:r>
              <a:endParaRPr kumimoji="1" lang="ja-JP" alt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A6F3348-F50C-4D50-981D-72132665D5FC}"/>
              </a:ext>
            </a:extLst>
          </p:cNvPr>
          <p:cNvGrpSpPr/>
          <p:nvPr/>
        </p:nvGrpSpPr>
        <p:grpSpPr>
          <a:xfrm>
            <a:off x="256874" y="2853918"/>
            <a:ext cx="4280587" cy="2158539"/>
            <a:chOff x="256874" y="2853918"/>
            <a:chExt cx="4280587" cy="21585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EB4315-F89D-4E2A-8464-6A686DF32C33}"/>
                </a:ext>
              </a:extLst>
            </p:cNvPr>
            <p:cNvSpPr txBox="1"/>
            <p:nvPr/>
          </p:nvSpPr>
          <p:spPr>
            <a:xfrm>
              <a:off x="887561" y="4797013"/>
              <a:ext cx="1639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*47 °C (</a:t>
              </a:r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modelos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150 - 170).</a:t>
              </a:r>
            </a:p>
          </p:txBody>
        </p:sp>
        <p:sp>
          <p:nvSpPr>
            <p:cNvPr id="12" name="正方形/長方形 39">
              <a:extLst>
                <a:ext uri="{FF2B5EF4-FFF2-40B4-BE49-F238E27FC236}">
                  <a16:creationId xmlns:a16="http://schemas.microsoft.com/office/drawing/2014/main" id="{83735743-12B8-4237-9C0B-A1DA69FBFD8A}"/>
                </a:ext>
              </a:extLst>
            </p:cNvPr>
            <p:cNvSpPr/>
            <p:nvPr/>
          </p:nvSpPr>
          <p:spPr>
            <a:xfrm>
              <a:off x="1567461" y="2853918"/>
              <a:ext cx="2970000" cy="1800000"/>
            </a:xfrm>
            <a:prstGeom prst="rect">
              <a:avLst/>
            </a:prstGeom>
            <a:solidFill>
              <a:srgbClr val="E9EF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08000" rIns="51435" bIns="108000" numCol="1" spcCol="0" rtlCol="0" fromWordArt="0" anchor="t" anchorCtr="0" forceAA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Solo frío o reversible</a:t>
              </a:r>
            </a:p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Rango de potencia: 50 - 170 kW</a:t>
              </a:r>
            </a:p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Rango de funcionamiento: </a:t>
              </a:r>
              <a:b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</a:b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-15 </a:t>
              </a:r>
              <a:r>
                <a:rPr lang="es-ES" sz="1600" dirty="0" err="1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ºC</a:t>
              </a: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 (calefacción) a 48 </a:t>
              </a:r>
              <a:r>
                <a:rPr lang="es-ES" sz="1600" dirty="0" err="1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ºC</a:t>
              </a: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* (refrigeración)</a:t>
              </a:r>
            </a:p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 err="1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Tª</a:t>
              </a: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 de impulsión hasta 55 </a:t>
              </a:r>
              <a:r>
                <a:rPr lang="es-ES" sz="1600" dirty="0" err="1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ºC</a:t>
              </a:r>
              <a:endParaRPr lang="es-ES" sz="1600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endParaRPr>
            </a:p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 err="1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ECOi</a:t>
              </a: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-W Cloud</a:t>
              </a:r>
            </a:p>
          </p:txBody>
        </p:sp>
        <p:sp>
          <p:nvSpPr>
            <p:cNvPr id="13" name="正方形/長方形 40">
              <a:extLst>
                <a:ext uri="{FF2B5EF4-FFF2-40B4-BE49-F238E27FC236}">
                  <a16:creationId xmlns:a16="http://schemas.microsoft.com/office/drawing/2014/main" id="{508B030A-EC62-4C48-9C9D-F6308A5F4D4F}"/>
                </a:ext>
              </a:extLst>
            </p:cNvPr>
            <p:cNvSpPr/>
            <p:nvPr/>
          </p:nvSpPr>
          <p:spPr>
            <a:xfrm>
              <a:off x="256874" y="2853918"/>
              <a:ext cx="1440000" cy="1800000"/>
            </a:xfrm>
            <a:prstGeom prst="rect">
              <a:avLst/>
            </a:prstGeom>
            <a:solidFill>
              <a:srgbClr val="0066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ja-JP" sz="1400" b="1" i="1" dirty="0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</a:rPr>
                <a:t>Gran </a:t>
              </a:r>
              <a:r>
                <a:rPr lang="en-US" altLang="ja-JP" sz="1400" b="1" i="1" dirty="0" err="1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</a:rPr>
                <a:t>flexibilidad</a:t>
              </a:r>
              <a:endParaRPr lang="en-US" altLang="ja-JP" sz="1400" b="1" i="1" dirty="0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3EC048-10AE-43B8-A368-F2D2ED1DB0CA}"/>
                </a:ext>
              </a:extLst>
            </p:cNvPr>
            <p:cNvGrpSpPr/>
            <p:nvPr/>
          </p:nvGrpSpPr>
          <p:grpSpPr>
            <a:xfrm>
              <a:off x="3773534" y="2900891"/>
              <a:ext cx="565258" cy="310565"/>
              <a:chOff x="4113567" y="2813197"/>
              <a:chExt cx="565258" cy="3105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394E4F7-573A-41F5-894A-CB1D26C4B90E}"/>
                  </a:ext>
                </a:extLst>
              </p:cNvPr>
              <p:cNvGrpSpPr/>
              <p:nvPr/>
            </p:nvGrpSpPr>
            <p:grpSpPr>
              <a:xfrm>
                <a:off x="4384571" y="2813197"/>
                <a:ext cx="294254" cy="301994"/>
                <a:chOff x="6716982" y="3488298"/>
                <a:chExt cx="393126" cy="403466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41A1C975-0FFA-4B25-8532-7E72DB41D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49585"/>
                <a:stretch/>
              </p:blipFill>
              <p:spPr>
                <a:xfrm>
                  <a:off x="6716982" y="3512808"/>
                  <a:ext cx="178376" cy="364075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38F3F6F0-C8CA-46B4-9D76-8E0A2EA736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1731"/>
                <a:stretch/>
              </p:blipFill>
              <p:spPr>
                <a:xfrm>
                  <a:off x="6912797" y="3488298"/>
                  <a:ext cx="197311" cy="403466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7EC0002-2171-4442-B529-4AEBBB13A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13567" y="2824668"/>
                <a:ext cx="290669" cy="299094"/>
              </a:xfrm>
              <a:prstGeom prst="rect">
                <a:avLst/>
              </a:prstGeom>
            </p:spPr>
          </p:pic>
        </p:grp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86035AD-00DD-455D-9139-B0350059D131}"/>
              </a:ext>
            </a:extLst>
          </p:cNvPr>
          <p:cNvGrpSpPr/>
          <p:nvPr/>
        </p:nvGrpSpPr>
        <p:grpSpPr>
          <a:xfrm>
            <a:off x="4618554" y="2853918"/>
            <a:ext cx="4284176" cy="1800000"/>
            <a:chOff x="4618554" y="2853918"/>
            <a:chExt cx="4284176" cy="1800000"/>
          </a:xfrm>
        </p:grpSpPr>
        <p:sp>
          <p:nvSpPr>
            <p:cNvPr id="34" name="正方形/長方形 39">
              <a:extLst>
                <a:ext uri="{FF2B5EF4-FFF2-40B4-BE49-F238E27FC236}">
                  <a16:creationId xmlns:a16="http://schemas.microsoft.com/office/drawing/2014/main" id="{A901160A-DECC-4873-B6B9-DA41BCADCAF9}"/>
                </a:ext>
              </a:extLst>
            </p:cNvPr>
            <p:cNvSpPr/>
            <p:nvPr/>
          </p:nvSpPr>
          <p:spPr>
            <a:xfrm>
              <a:off x="5932730" y="2853918"/>
              <a:ext cx="2970000" cy="1800000"/>
            </a:xfrm>
            <a:prstGeom prst="rect">
              <a:avLst/>
            </a:prstGeom>
            <a:solidFill>
              <a:srgbClr val="E9EF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08000" rIns="51435" bIns="10800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Diseño mejorado de la batería para reducción del desescarche</a:t>
              </a:r>
            </a:p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Diseño optimizado para servicio y mantenimiento</a:t>
              </a:r>
            </a:p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Huella compacta</a:t>
              </a:r>
            </a:p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100% probado en fábrica</a:t>
              </a:r>
            </a:p>
          </p:txBody>
        </p:sp>
        <p:sp>
          <p:nvSpPr>
            <p:cNvPr id="35" name="正方形/長方形 40">
              <a:extLst>
                <a:ext uri="{FF2B5EF4-FFF2-40B4-BE49-F238E27FC236}">
                  <a16:creationId xmlns:a16="http://schemas.microsoft.com/office/drawing/2014/main" id="{CD9358E5-928B-4121-8214-091D12AD54AD}"/>
                </a:ext>
              </a:extLst>
            </p:cNvPr>
            <p:cNvSpPr/>
            <p:nvPr/>
          </p:nvSpPr>
          <p:spPr>
            <a:xfrm>
              <a:off x="4618554" y="2853918"/>
              <a:ext cx="1440000" cy="1800000"/>
            </a:xfrm>
            <a:prstGeom prst="rect">
              <a:avLst/>
            </a:prstGeom>
            <a:solidFill>
              <a:srgbClr val="0066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ja-JP" sz="1400" b="1" i="1" dirty="0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</a:rPr>
                <a:t>Alta 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ja-JP" sz="1400" b="1" i="1" dirty="0" err="1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</a:rPr>
                <a:t>calidad</a:t>
              </a:r>
              <a:endParaRPr kumimoji="1" lang="ja-JP" alt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02268D6-1145-40B0-A0FB-8D3748A3970C}"/>
              </a:ext>
            </a:extLst>
          </p:cNvPr>
          <p:cNvGrpSpPr/>
          <p:nvPr/>
        </p:nvGrpSpPr>
        <p:grpSpPr>
          <a:xfrm>
            <a:off x="4618554" y="978751"/>
            <a:ext cx="4284176" cy="1800129"/>
            <a:chOff x="4618554" y="978751"/>
            <a:chExt cx="4284176" cy="1800129"/>
          </a:xfrm>
        </p:grpSpPr>
        <p:sp>
          <p:nvSpPr>
            <p:cNvPr id="30" name="正方形/長方形 39">
              <a:extLst>
                <a:ext uri="{FF2B5EF4-FFF2-40B4-BE49-F238E27FC236}">
                  <a16:creationId xmlns:a16="http://schemas.microsoft.com/office/drawing/2014/main" id="{15870453-C69D-45EC-AF44-FF16510E2D89}"/>
                </a:ext>
              </a:extLst>
            </p:cNvPr>
            <p:cNvSpPr/>
            <p:nvPr/>
          </p:nvSpPr>
          <p:spPr>
            <a:xfrm>
              <a:off x="5932730" y="978751"/>
              <a:ext cx="2970000" cy="1800000"/>
            </a:xfrm>
            <a:prstGeom prst="rect">
              <a:avLst/>
            </a:prstGeom>
            <a:solidFill>
              <a:srgbClr val="E9EF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08000" rIns="51435" bIns="10800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marL="285750" indent="-285750">
                <a:buClr>
                  <a:srgbClr val="006685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s-ES" sz="1600" dirty="0">
                  <a:solidFill>
                    <a:prstClr val="black"/>
                  </a:solidFill>
                  <a:latin typeface="Arial Narrow"/>
                  <a:cs typeface="Arial" panose="020B0604020202020204" pitchFamily="34" charset="0"/>
                </a:rPr>
                <a:t>Gracias a un GWP (Potencial de Calentamiento Global) de 675, este refrigerante es 3 veces menos contaminante que el R410A estándar.</a:t>
              </a:r>
              <a:endParaRPr lang="en-US" altLang="ja-JP" sz="1600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endParaRPr>
            </a:p>
          </p:txBody>
        </p:sp>
        <p:sp>
          <p:nvSpPr>
            <p:cNvPr id="31" name="正方形/長方形 40">
              <a:extLst>
                <a:ext uri="{FF2B5EF4-FFF2-40B4-BE49-F238E27FC236}">
                  <a16:creationId xmlns:a16="http://schemas.microsoft.com/office/drawing/2014/main" id="{DE4CF1AE-C136-42BC-A3CB-CAAB72CC36A0}"/>
                </a:ext>
              </a:extLst>
            </p:cNvPr>
            <p:cNvSpPr/>
            <p:nvPr/>
          </p:nvSpPr>
          <p:spPr>
            <a:xfrm>
              <a:off x="4618554" y="978751"/>
              <a:ext cx="1440000" cy="1800000"/>
            </a:xfrm>
            <a:prstGeom prst="rect">
              <a:avLst/>
            </a:prstGeom>
            <a:solidFill>
              <a:srgbClr val="0066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ja-JP" sz="1400" b="1" i="1" dirty="0" err="1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</a:rPr>
                <a:t>Refrigerante</a:t>
              </a:r>
              <a:endParaRPr lang="en-US" altLang="ja-JP" sz="1400" b="1" i="1" dirty="0">
                <a:solidFill>
                  <a:schemeClr val="bg1"/>
                </a:solidFill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ja-JP" sz="1400" b="1" i="1" dirty="0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</a:rPr>
                <a:t>R32</a:t>
              </a:r>
            </a:p>
            <a:p>
              <a:pPr algn="ctr"/>
              <a:endParaRPr kumimoji="1" lang="ja-JP" alt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8" name="Imagen 6" descr="Icono&#10;&#10;Descripción generada automáticamente">
              <a:extLst>
                <a:ext uri="{FF2B5EF4-FFF2-40B4-BE49-F238E27FC236}">
                  <a16:creationId xmlns:a16="http://schemas.microsoft.com/office/drawing/2014/main" id="{CAE2B8C7-858C-46F7-95FE-38D09CAB8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7002" y="2164012"/>
              <a:ext cx="671552" cy="614868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8EBDDE3-341A-4A95-908C-FB485EFE84F1}"/>
              </a:ext>
            </a:extLst>
          </p:cNvPr>
          <p:cNvGrpSpPr/>
          <p:nvPr/>
        </p:nvGrpSpPr>
        <p:grpSpPr>
          <a:xfrm>
            <a:off x="360000" y="577458"/>
            <a:ext cx="8424000" cy="381584"/>
            <a:chOff x="360000" y="577458"/>
            <a:chExt cx="8424000" cy="381584"/>
          </a:xfrm>
        </p:grpSpPr>
        <p:sp>
          <p:nvSpPr>
            <p:cNvPr id="33" name="Inhaltsplatzhalter 1">
              <a:extLst>
                <a:ext uri="{FF2B5EF4-FFF2-40B4-BE49-F238E27FC236}">
                  <a16:creationId xmlns:a16="http://schemas.microsoft.com/office/drawing/2014/main" id="{F84C8F80-1119-43F7-9BB2-34DC8031C221}"/>
                </a:ext>
              </a:extLst>
            </p:cNvPr>
            <p:cNvSpPr txBox="1">
              <a:spLocks/>
            </p:cNvSpPr>
            <p:nvPr/>
          </p:nvSpPr>
          <p:spPr>
            <a:xfrm>
              <a:off x="631248" y="577458"/>
              <a:ext cx="8152752" cy="38158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182563" indent="-182563" algn="l" defTabSz="360363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41338" indent="-184150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85838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43025" indent="-17462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797050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S" sz="1600" dirty="0" err="1"/>
                <a:t>ECOi</a:t>
              </a:r>
              <a:r>
                <a:rPr lang="es-ES" sz="1600" dirty="0"/>
                <a:t>-W R32 - Calidad, eficiencia y sostenibilidad.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9EEA74C2-29BA-41E9-8DCE-C456B7552C8C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4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2FADA84-9838-4C73-A1F4-B39C055CFA80}"/>
              </a:ext>
            </a:extLst>
          </p:cNvPr>
          <p:cNvGrpSpPr/>
          <p:nvPr/>
        </p:nvGrpSpPr>
        <p:grpSpPr>
          <a:xfrm>
            <a:off x="1202211" y="654210"/>
            <a:ext cx="7566360" cy="4044709"/>
            <a:chOff x="1202211" y="626270"/>
            <a:chExt cx="7566360" cy="4044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A46A3A-2DEC-4C05-A1B6-967485A81D40}"/>
                </a:ext>
              </a:extLst>
            </p:cNvPr>
            <p:cNvGrpSpPr/>
            <p:nvPr/>
          </p:nvGrpSpPr>
          <p:grpSpPr>
            <a:xfrm flipH="1">
              <a:off x="1202211" y="626270"/>
              <a:ext cx="7566360" cy="4044709"/>
              <a:chOff x="360000" y="625877"/>
              <a:chExt cx="7785779" cy="388930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EB0EBE9-AB52-42E9-B766-D8D758FF47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3644"/>
              <a:stretch/>
            </p:blipFill>
            <p:spPr>
              <a:xfrm>
                <a:off x="360000" y="636202"/>
                <a:ext cx="4644150" cy="3876535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F80EC4-AA2A-4E3C-B234-5E889949FC36}"/>
                  </a:ext>
                </a:extLst>
              </p:cNvPr>
              <p:cNvSpPr/>
              <p:nvPr/>
            </p:nvSpPr>
            <p:spPr>
              <a:xfrm rot="5400000">
                <a:off x="2705859" y="-924740"/>
                <a:ext cx="3889303" cy="6990537"/>
              </a:xfrm>
              <a:prstGeom prst="rect">
                <a:avLst/>
              </a:prstGeom>
              <a:gradFill>
                <a:gsLst>
                  <a:gs pos="60000">
                    <a:schemeClr val="bg1"/>
                  </a:gs>
                  <a:gs pos="38000">
                    <a:srgbClr val="FFFFFF"/>
                  </a:gs>
                  <a:gs pos="71000">
                    <a:schemeClr val="bg1">
                      <a:alpha val="81000"/>
                    </a:schemeClr>
                  </a:gs>
                  <a:gs pos="8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6" name="Imagen 6" descr="Icono&#10;&#10;Descripción generada automáticamente">
              <a:extLst>
                <a:ext uri="{FF2B5EF4-FFF2-40B4-BE49-F238E27FC236}">
                  <a16:creationId xmlns:a16="http://schemas.microsoft.com/office/drawing/2014/main" id="{1F0E34D1-2A7F-4D4F-A179-722EA9297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8014" y="1251594"/>
              <a:ext cx="1137882" cy="1041836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C6A4FCE-D902-4F8B-A309-33B6C217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Soluciones</a:t>
            </a:r>
            <a:r>
              <a:rPr lang="en-GB" dirty="0"/>
              <a:t> </a:t>
            </a:r>
            <a:r>
              <a:rPr lang="en-GB" dirty="0" err="1"/>
              <a:t>Sostenibles</a:t>
            </a:r>
            <a:r>
              <a:rPr lang="en-GB" dirty="0"/>
              <a:t> con R32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0D76F6-9635-4F89-B3AD-9F37247986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160" y="1529914"/>
            <a:ext cx="4396233" cy="10418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EA013A-4E64-4563-99B3-3ADBD78233C7}"/>
              </a:ext>
            </a:extLst>
          </p:cNvPr>
          <p:cNvSpPr/>
          <p:nvPr/>
        </p:nvSpPr>
        <p:spPr>
          <a:xfrm>
            <a:off x="441577" y="4024970"/>
            <a:ext cx="49000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ja-JP" sz="1600" b="1" i="1" dirty="0">
                <a:solidFill>
                  <a:schemeClr val="bg1">
                    <a:lumMod val="50000"/>
                  </a:schemeClr>
                </a:solidFill>
              </a:rPr>
              <a:t>Mejor para sus edificios, por lo tanto mejor para el planeta.</a:t>
            </a:r>
            <a:endParaRPr lang="ja-JP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87552-EC76-4769-884E-F51B6015B528}"/>
              </a:ext>
            </a:extLst>
          </p:cNvPr>
          <p:cNvSpPr txBox="1"/>
          <p:nvPr/>
        </p:nvSpPr>
        <p:spPr>
          <a:xfrm>
            <a:off x="464437" y="2449830"/>
            <a:ext cx="2133600" cy="2590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normAutofit lnSpcReduction="10000"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GWP –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Escala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medición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A1BF06-B134-469B-B17A-345A7F136C9E}"/>
              </a:ext>
            </a:extLst>
          </p:cNvPr>
          <p:cNvSpPr txBox="1"/>
          <p:nvPr/>
        </p:nvSpPr>
        <p:spPr>
          <a:xfrm>
            <a:off x="914120" y="47952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/>
            <a:r>
              <a:rPr lang="es-ES" sz="900" dirty="0">
                <a:solidFill>
                  <a:srgbClr val="000000"/>
                </a:solidFill>
              </a:rPr>
              <a:t>* Comparación realizada entre unidades equivalentes que funcionan respectivamente con refrigerantes R410A y R32. El impacto solo considera los refrigerantes y no las unidades como un todo.</a:t>
            </a:r>
            <a:endParaRPr lang="en-US" sz="9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337363-7DDB-47CF-83A5-135E2CE90009}"/>
              </a:ext>
            </a:extLst>
          </p:cNvPr>
          <p:cNvGrpSpPr/>
          <p:nvPr/>
        </p:nvGrpSpPr>
        <p:grpSpPr>
          <a:xfrm>
            <a:off x="441577" y="3003514"/>
            <a:ext cx="4702163" cy="769441"/>
            <a:chOff x="530640" y="2999244"/>
            <a:chExt cx="4702163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08A9EA-F27D-4D09-8C96-22065CFBBEF3}"/>
                </a:ext>
              </a:extLst>
            </p:cNvPr>
            <p:cNvSpPr txBox="1"/>
            <p:nvPr/>
          </p:nvSpPr>
          <p:spPr>
            <a:xfrm>
              <a:off x="530640" y="2999244"/>
              <a:ext cx="4572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dirty="0">
                  <a:solidFill>
                    <a:srgbClr val="000000"/>
                  </a:solidFill>
                </a:rPr>
                <a:t>De R410A a R32,</a:t>
              </a:r>
            </a:p>
            <a:p>
              <a:r>
                <a:rPr lang="es-ES" sz="1600" dirty="0">
                  <a:solidFill>
                    <a:srgbClr val="000000"/>
                  </a:solidFill>
                </a:rPr>
                <a:t>la huella de carbono de cada unidad reducida en</a:t>
              </a:r>
              <a:r>
                <a:rPr lang="en-GB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GB" sz="2800" b="1" i="0" u="none" strike="noStrike" baseline="0" dirty="0">
                  <a:solidFill>
                    <a:srgbClr val="000000"/>
                  </a:solidFill>
                </a:rPr>
                <a:t>84</a:t>
              </a:r>
              <a:r>
                <a:rPr lang="en-GB" sz="2800" i="0" u="none" strike="noStrike" baseline="0" dirty="0">
                  <a:solidFill>
                    <a:srgbClr val="000000"/>
                  </a:solidFill>
                </a:rPr>
                <a:t>*</a:t>
              </a:r>
              <a:r>
                <a:rPr lang="en-GB" sz="1600" b="0" i="0" u="none" strike="noStrike" baseline="0" dirty="0">
                  <a:solidFill>
                    <a:srgbClr val="000000"/>
                  </a:solidFill>
                </a:rPr>
                <a:t>% </a:t>
              </a:r>
              <a:endParaRPr lang="en-US" sz="1600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4D15EFA0-A9A1-403B-85DD-81409A264A55}"/>
                </a:ext>
              </a:extLst>
            </p:cNvPr>
            <p:cNvSpPr/>
            <p:nvPr/>
          </p:nvSpPr>
          <p:spPr>
            <a:xfrm>
              <a:off x="4874663" y="3360695"/>
              <a:ext cx="358140" cy="3041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F8783A0-53BD-4D30-946F-466F0DD1601D}"/>
              </a:ext>
            </a:extLst>
          </p:cNvPr>
          <p:cNvGrpSpPr/>
          <p:nvPr/>
        </p:nvGrpSpPr>
        <p:grpSpPr>
          <a:xfrm>
            <a:off x="360000" y="591207"/>
            <a:ext cx="8424000" cy="893635"/>
            <a:chOff x="360000" y="591207"/>
            <a:chExt cx="8424000" cy="893635"/>
          </a:xfrm>
        </p:grpSpPr>
        <p:sp>
          <p:nvSpPr>
            <p:cNvPr id="18" name="Inhaltsplatzhalter 1">
              <a:extLst>
                <a:ext uri="{FF2B5EF4-FFF2-40B4-BE49-F238E27FC236}">
                  <a16:creationId xmlns:a16="http://schemas.microsoft.com/office/drawing/2014/main" id="{79E128AA-775D-4BEB-82CC-AD6CF9AF16EC}"/>
                </a:ext>
              </a:extLst>
            </p:cNvPr>
            <p:cNvSpPr txBox="1">
              <a:spLocks/>
            </p:cNvSpPr>
            <p:nvPr/>
          </p:nvSpPr>
          <p:spPr>
            <a:xfrm>
              <a:off x="631248" y="591207"/>
              <a:ext cx="8152752" cy="893635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182563" indent="-182563" algn="l" defTabSz="360363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41338" indent="-184150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85838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43025" indent="-17462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797050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S" sz="1600" dirty="0"/>
                <a:t>Ofreciendo una solución altamente eficiente y respetuosa con el medio ambiente mediante la combinación de un “refrigerante 3 veces menos contaminante” junto con una nueva generación de baterías de intercambio de calor.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2EF6C83-5061-41C8-BDFB-A4CF1A69E075}"/>
                </a:ext>
              </a:extLst>
            </p:cNvPr>
            <p:cNvSpPr/>
            <p:nvPr/>
          </p:nvSpPr>
          <p:spPr>
            <a:xfrm>
              <a:off x="360000" y="691579"/>
              <a:ext cx="216000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F6A5668C-5F00-436A-9549-FEC45ABBAC8C}"/>
              </a:ext>
            </a:extLst>
          </p:cNvPr>
          <p:cNvGrpSpPr/>
          <p:nvPr/>
        </p:nvGrpSpPr>
        <p:grpSpPr>
          <a:xfrm>
            <a:off x="360000" y="2565741"/>
            <a:ext cx="8424000" cy="381584"/>
            <a:chOff x="360000" y="577458"/>
            <a:chExt cx="8424000" cy="381584"/>
          </a:xfrm>
        </p:grpSpPr>
        <p:sp>
          <p:nvSpPr>
            <p:cNvPr id="41" name="Inhaltsplatzhalter 1">
              <a:extLst>
                <a:ext uri="{FF2B5EF4-FFF2-40B4-BE49-F238E27FC236}">
                  <a16:creationId xmlns:a16="http://schemas.microsoft.com/office/drawing/2014/main" id="{AB2267AD-814F-4E44-B92E-FBF600DA9F95}"/>
                </a:ext>
              </a:extLst>
            </p:cNvPr>
            <p:cNvSpPr txBox="1">
              <a:spLocks/>
            </p:cNvSpPr>
            <p:nvPr/>
          </p:nvSpPr>
          <p:spPr>
            <a:xfrm>
              <a:off x="631248" y="577458"/>
              <a:ext cx="8152752" cy="38158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182563" indent="-182563" algn="l" defTabSz="360363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41338" indent="-184150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85838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43025" indent="-17462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797050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S" sz="1600" dirty="0"/>
                <a:t>Temperatura exterior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454CC50E-C777-4787-95F6-806B4A086A2F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1E36E8-A938-47D6-8A90-A055708AD889}"/>
              </a:ext>
            </a:extLst>
          </p:cNvPr>
          <p:cNvGrpSpPr/>
          <p:nvPr/>
        </p:nvGrpSpPr>
        <p:grpSpPr>
          <a:xfrm>
            <a:off x="6322434" y="2542258"/>
            <a:ext cx="3358735" cy="845050"/>
            <a:chOff x="349665" y="2891404"/>
            <a:chExt cx="3358735" cy="845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8DBF3A-B5DD-439E-8867-320F7F9C6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9017"/>
            <a:stretch/>
          </p:blipFill>
          <p:spPr>
            <a:xfrm>
              <a:off x="894255" y="2893290"/>
              <a:ext cx="2814145" cy="8431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F0E30FA-885D-4D63-B77E-DD9DF3867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2372" t="-3463" r="-77965" b="-33446"/>
            <a:stretch/>
          </p:blipFill>
          <p:spPr>
            <a:xfrm>
              <a:off x="349665" y="2891404"/>
              <a:ext cx="871694" cy="53461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48ECEBB-262F-49B5-9DF7-22CBE16873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1629" y="3741601"/>
            <a:ext cx="1734982" cy="930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3D422-AC2D-4D07-A0FE-1B9E5A99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372" t="-3463" r="-77965" b="-33446"/>
          <a:stretch/>
        </p:blipFill>
        <p:spPr>
          <a:xfrm>
            <a:off x="6375037" y="3687955"/>
            <a:ext cx="871694" cy="5346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1323A07-C618-411A-B219-3CB3479CE348}"/>
              </a:ext>
            </a:extLst>
          </p:cNvPr>
          <p:cNvGrpSpPr/>
          <p:nvPr/>
        </p:nvGrpSpPr>
        <p:grpSpPr>
          <a:xfrm>
            <a:off x="3041485" y="2612043"/>
            <a:ext cx="2027087" cy="2137812"/>
            <a:chOff x="4190638" y="952990"/>
            <a:chExt cx="2027087" cy="213781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4799ED-9139-4E19-AA29-F43412DB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8099" y="2179990"/>
              <a:ext cx="1589626" cy="91081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6A27F8-DD10-4C59-B42F-2CC1EE018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90638" y="2158828"/>
              <a:ext cx="364132" cy="37468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6FB5595-586A-41FA-AD0F-6564A32A6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08826" y="952990"/>
              <a:ext cx="364132" cy="37468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B7DBB84-BAF6-4A4C-95C0-628FE1F3275E}"/>
              </a:ext>
            </a:extLst>
          </p:cNvPr>
          <p:cNvSpPr txBox="1"/>
          <p:nvPr/>
        </p:nvSpPr>
        <p:spPr>
          <a:xfrm>
            <a:off x="915317" y="4792957"/>
            <a:ext cx="4941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/>
            <a:r>
              <a:rPr lang="es-ES" sz="800" b="0" i="0" u="none" strike="noStrike" baseline="0" dirty="0">
                <a:solidFill>
                  <a:srgbClr val="000000"/>
                </a:solidFill>
              </a:rPr>
              <a:t>Temperatura del aire ambiente de refrigeración en °C (DB); temperatura del aire ambiente de calefacción en °C (WB).</a:t>
            </a:r>
          </a:p>
          <a:p>
            <a:pPr marL="447675" indent="-447675"/>
            <a:r>
              <a:rPr lang="es-ES" sz="800" b="0" i="0" u="none" strike="noStrike" baseline="0" dirty="0">
                <a:solidFill>
                  <a:srgbClr val="000000"/>
                </a:solidFill>
              </a:rPr>
              <a:t>1) 47 °C (modelos 150 - 170). 2) 53 °C (modelos 150 - 170)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6691BC-9CAF-412E-BEAE-F71A9B8BEA1D}"/>
              </a:ext>
            </a:extLst>
          </p:cNvPr>
          <p:cNvGrpSpPr/>
          <p:nvPr/>
        </p:nvGrpSpPr>
        <p:grpSpPr>
          <a:xfrm>
            <a:off x="1970700" y="1077547"/>
            <a:ext cx="6629411" cy="1295629"/>
            <a:chOff x="1970700" y="1077547"/>
            <a:chExt cx="6629411" cy="129562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FBEC386-94BA-436D-ABA0-0E137CDB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57962" y="1345772"/>
              <a:ext cx="842031" cy="97556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E9A0C4C-D82B-4B5D-A4E9-4C1869491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48532" y="1384745"/>
              <a:ext cx="1243959" cy="91642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C02F76-9D9B-4C7C-B4FF-119605250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-2421"/>
            <a:stretch/>
          </p:blipFill>
          <p:spPr>
            <a:xfrm>
              <a:off x="3405617" y="1443701"/>
              <a:ext cx="859918" cy="91573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C7BD4C6-30BC-4EA6-A6BD-D7A2A8E2C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-1" b="-3326"/>
            <a:stretch/>
          </p:blipFill>
          <p:spPr>
            <a:xfrm>
              <a:off x="4387777" y="1456749"/>
              <a:ext cx="842031" cy="91642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C5F0BB8-C589-4FF3-965E-8E96F7D8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70700" y="1077547"/>
              <a:ext cx="6629411" cy="2230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32E3B6-07BC-49A4-AD7C-F8CAAA06A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624"/>
            <a:stretch/>
          </p:blipFill>
          <p:spPr>
            <a:xfrm>
              <a:off x="4404879" y="1402933"/>
              <a:ext cx="833119" cy="8352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3A6477-A877-4AF7-B974-92AB6D37F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5917" y="1342300"/>
              <a:ext cx="1356574" cy="86712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C3E6EA0-91BC-4F43-B09D-7895E9BD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56851" y="1356027"/>
              <a:ext cx="833119" cy="86102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EF5DDDD-E1FE-41FB-A252-41DBF60A2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8483"/>
            <a:stretch/>
          </p:blipFill>
          <p:spPr>
            <a:xfrm>
              <a:off x="3352897" y="1386350"/>
              <a:ext cx="915422" cy="844037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B2EEEDDB-9E82-4310-BABB-829D0025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Características</a:t>
            </a:r>
            <a:r>
              <a:rPr lang="en-GB" dirty="0"/>
              <a:t> del </a:t>
            </a:r>
            <a:r>
              <a:rPr lang="en-GB" dirty="0" err="1"/>
              <a:t>producto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41CF2B-50B7-45FE-9FB8-74858DF7317C}"/>
              </a:ext>
            </a:extLst>
          </p:cNvPr>
          <p:cNvGrpSpPr/>
          <p:nvPr/>
        </p:nvGrpSpPr>
        <p:grpSpPr>
          <a:xfrm>
            <a:off x="3377313" y="2641333"/>
            <a:ext cx="2724822" cy="819592"/>
            <a:chOff x="3377313" y="2641333"/>
            <a:chExt cx="2724822" cy="8195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1FC8A0-7977-4847-B5C5-4A39258EB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7313" y="2641333"/>
              <a:ext cx="2724822" cy="81959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E01BD5-7896-4B87-A8CD-B63B2BD128BB}"/>
                </a:ext>
              </a:extLst>
            </p:cNvPr>
            <p:cNvSpPr/>
            <p:nvPr/>
          </p:nvSpPr>
          <p:spPr>
            <a:xfrm>
              <a:off x="3405617" y="2799386"/>
              <a:ext cx="862702" cy="187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0E4B44AE-5FBF-4E06-89FF-685E09A984C3}"/>
              </a:ext>
            </a:extLst>
          </p:cNvPr>
          <p:cNvGrpSpPr/>
          <p:nvPr/>
        </p:nvGrpSpPr>
        <p:grpSpPr>
          <a:xfrm>
            <a:off x="360000" y="577458"/>
            <a:ext cx="8424000" cy="381584"/>
            <a:chOff x="360000" y="577458"/>
            <a:chExt cx="8424000" cy="381584"/>
          </a:xfrm>
        </p:grpSpPr>
        <p:sp>
          <p:nvSpPr>
            <p:cNvPr id="37" name="Inhaltsplatzhalter 1">
              <a:extLst>
                <a:ext uri="{FF2B5EF4-FFF2-40B4-BE49-F238E27FC236}">
                  <a16:creationId xmlns:a16="http://schemas.microsoft.com/office/drawing/2014/main" id="{9A53F2BA-1546-46E6-BED8-86492447515A}"/>
                </a:ext>
              </a:extLst>
            </p:cNvPr>
            <p:cNvSpPr txBox="1">
              <a:spLocks/>
            </p:cNvSpPr>
            <p:nvPr/>
          </p:nvSpPr>
          <p:spPr>
            <a:xfrm>
              <a:off x="631248" y="577458"/>
              <a:ext cx="8152752" cy="38158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182563" indent="-182563" algn="l" defTabSz="360363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41338" indent="-184150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85838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43025" indent="-17462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797050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S" sz="1600" dirty="0"/>
                <a:t>Medidas del producto: 4 carpinterías diferentes, medidas (Alto x Ancho x Profundo).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2C84779C-A201-449F-A45D-C3D87EC5C135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7C4CA74B-5614-4BCA-994D-FEF0CA86A29E}"/>
              </a:ext>
            </a:extLst>
          </p:cNvPr>
          <p:cNvGrpSpPr/>
          <p:nvPr/>
        </p:nvGrpSpPr>
        <p:grpSpPr>
          <a:xfrm>
            <a:off x="360000" y="3743619"/>
            <a:ext cx="8424000" cy="381584"/>
            <a:chOff x="360000" y="577458"/>
            <a:chExt cx="8424000" cy="381584"/>
          </a:xfrm>
        </p:grpSpPr>
        <p:sp>
          <p:nvSpPr>
            <p:cNvPr id="45" name="Inhaltsplatzhalter 1">
              <a:extLst>
                <a:ext uri="{FF2B5EF4-FFF2-40B4-BE49-F238E27FC236}">
                  <a16:creationId xmlns:a16="http://schemas.microsoft.com/office/drawing/2014/main" id="{44C4E2C9-14D8-43EA-93E4-7D9356EBB9D4}"/>
                </a:ext>
              </a:extLst>
            </p:cNvPr>
            <p:cNvSpPr txBox="1">
              <a:spLocks/>
            </p:cNvSpPr>
            <p:nvPr/>
          </p:nvSpPr>
          <p:spPr>
            <a:xfrm>
              <a:off x="631248" y="577458"/>
              <a:ext cx="8152752" cy="38158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182563" indent="-182563" algn="l" defTabSz="360363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41338" indent="-184150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85838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43025" indent="-17462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797050" indent="-182563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S" sz="1600" dirty="0"/>
                <a:t>Temperatura de salida del agua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17748011-9D77-4309-AF05-07848B9E9033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3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A6961B-DE56-40BA-BBD7-04D3108222C5}"/>
              </a:ext>
            </a:extLst>
          </p:cNvPr>
          <p:cNvSpPr/>
          <p:nvPr/>
        </p:nvSpPr>
        <p:spPr>
          <a:xfrm>
            <a:off x="360001" y="720792"/>
            <a:ext cx="8438581" cy="300038"/>
          </a:xfrm>
          <a:prstGeom prst="rect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kumimoji="1"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RANGO de TEMPERATURAS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992EAB7-D0B8-4183-92E3-3AF4F1B71E58}"/>
              </a:ext>
            </a:extLst>
          </p:cNvPr>
          <p:cNvSpPr/>
          <p:nvPr/>
        </p:nvSpPr>
        <p:spPr>
          <a:xfrm>
            <a:off x="966439" y="1106552"/>
            <a:ext cx="7758991" cy="1682302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08000" rIns="51435" bIns="1080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endParaRPr lang="es-ES" sz="16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1D9564-536B-4D04-8B9B-EC116CED5C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106" y="1506901"/>
            <a:ext cx="2768458" cy="41336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3B6E304-4882-4DF1-8C4A-9B0E1DD7E376}"/>
              </a:ext>
            </a:extLst>
          </p:cNvPr>
          <p:cNvSpPr txBox="1"/>
          <p:nvPr/>
        </p:nvSpPr>
        <p:spPr>
          <a:xfrm>
            <a:off x="1709854" y="1541243"/>
            <a:ext cx="951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b="1" dirty="0" err="1">
                <a:solidFill>
                  <a:srgbClr val="006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Frío</a:t>
            </a:r>
            <a:endParaRPr lang="en-US" sz="1200" b="1" dirty="0">
              <a:solidFill>
                <a:srgbClr val="006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F354A25-B7F4-4440-BB0E-287CEADAFF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107" y="2218737"/>
            <a:ext cx="1891420" cy="43648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9CBBB19-A437-4910-9C10-C5B2B3D68B2F}"/>
              </a:ext>
            </a:extLst>
          </p:cNvPr>
          <p:cNvSpPr txBox="1"/>
          <p:nvPr/>
        </p:nvSpPr>
        <p:spPr>
          <a:xfrm>
            <a:off x="1709854" y="2229576"/>
            <a:ext cx="110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b="1" dirty="0" err="1">
                <a:solidFill>
                  <a:srgbClr val="E06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  <a:endParaRPr lang="en-US" sz="1200" b="1" dirty="0">
              <a:solidFill>
                <a:srgbClr val="E06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12DF0A-1F57-413B-B0BF-135D98973AD7}"/>
              </a:ext>
            </a:extLst>
          </p:cNvPr>
          <p:cNvSpPr/>
          <p:nvPr/>
        </p:nvSpPr>
        <p:spPr>
          <a:xfrm>
            <a:off x="2118715" y="2018816"/>
            <a:ext cx="418630" cy="224477"/>
          </a:xfrm>
          <a:prstGeom prst="rect">
            <a:avLst/>
          </a:prstGeom>
          <a:solidFill>
            <a:srgbClr val="E06136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457189"/>
            <a:r>
              <a:rPr kumimoji="1" lang="es-ES" altLang="ja-JP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-17ºC</a:t>
            </a:r>
            <a:endParaRPr kumimoji="1" lang="ja-JP" alt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88D5C9-6C77-4523-8BEA-AC06A3E3E7C1}"/>
              </a:ext>
            </a:extLst>
          </p:cNvPr>
          <p:cNvSpPr txBox="1"/>
          <p:nvPr/>
        </p:nvSpPr>
        <p:spPr>
          <a:xfrm>
            <a:off x="361798" y="1106552"/>
            <a:ext cx="1260000" cy="1682302"/>
          </a:xfrm>
          <a:prstGeom prst="homePlate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s-ES"/>
            </a:defPPr>
            <a:lvl1pPr algn="ctr">
              <a:defRPr kumimoji="1" sz="1400" b="1" i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R410A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FF49B37-C36F-434A-9B89-5A4A0BECBB46}"/>
              </a:ext>
            </a:extLst>
          </p:cNvPr>
          <p:cNvSpPr/>
          <p:nvPr/>
        </p:nvSpPr>
        <p:spPr>
          <a:xfrm>
            <a:off x="966439" y="2981734"/>
            <a:ext cx="7758991" cy="1682302"/>
          </a:xfrm>
          <a:prstGeom prst="rect">
            <a:avLst/>
          </a:prstGeom>
          <a:solidFill>
            <a:srgbClr val="E9EF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08000" rIns="51435" bIns="1080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Clr>
                <a:srgbClr val="006685"/>
              </a:buClr>
              <a:buSzPct val="120000"/>
              <a:buFont typeface="Wingdings" panose="05000000000000000000" pitchFamily="2" charset="2"/>
              <a:buChar char="§"/>
            </a:pPr>
            <a:endParaRPr lang="es-ES" sz="1600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0EC8E2-16A3-4E0D-A427-5AFFC9615FEE}"/>
              </a:ext>
            </a:extLst>
          </p:cNvPr>
          <p:cNvSpPr txBox="1"/>
          <p:nvPr/>
        </p:nvSpPr>
        <p:spPr>
          <a:xfrm>
            <a:off x="354364" y="2982285"/>
            <a:ext cx="1260000" cy="1681200"/>
          </a:xfrm>
          <a:prstGeom prst="homePlate">
            <a:avLst/>
          </a:prstGeom>
          <a:solidFill>
            <a:srgbClr val="006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s-ES"/>
            </a:defPPr>
            <a:lvl1pPr algn="ctr">
              <a:defRPr kumimoji="1" sz="1400" b="1" i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R32</a:t>
            </a:r>
          </a:p>
        </p:txBody>
      </p:sp>
      <p:sp>
        <p:nvSpPr>
          <p:cNvPr id="59" name="Titel 6">
            <a:extLst>
              <a:ext uri="{FF2B5EF4-FFF2-40B4-BE49-F238E27FC236}">
                <a16:creationId xmlns:a16="http://schemas.microsoft.com/office/drawing/2014/main" id="{E9D2EE0D-7702-4428-9126-DC07E611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Características</a:t>
            </a:r>
            <a:r>
              <a:rPr lang="en-GB" dirty="0"/>
              <a:t> del </a:t>
            </a:r>
            <a:r>
              <a:rPr lang="en-GB" dirty="0" err="1"/>
              <a:t>producto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FA92B0-A278-4396-8FE9-04A393B519EF}"/>
              </a:ext>
            </a:extLst>
          </p:cNvPr>
          <p:cNvSpPr txBox="1"/>
          <p:nvPr/>
        </p:nvSpPr>
        <p:spPr>
          <a:xfrm>
            <a:off x="1709854" y="1211766"/>
            <a:ext cx="3367668" cy="23429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62500" lnSpcReduction="20000"/>
          </a:bodyPr>
          <a:lstStyle/>
          <a:p>
            <a:pPr algn="ctr"/>
            <a:r>
              <a:rPr lang="es-ES" b="1" dirty="0">
                <a:solidFill>
                  <a:srgbClr val="6AAC9E"/>
                </a:solidFill>
              </a:rPr>
              <a:t>Temperaturas exteriores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32BE48DB-688C-4E75-AD54-9C15D38E33ED}"/>
              </a:ext>
            </a:extLst>
          </p:cNvPr>
          <p:cNvSpPr txBox="1"/>
          <p:nvPr/>
        </p:nvSpPr>
        <p:spPr>
          <a:xfrm>
            <a:off x="5099903" y="1211766"/>
            <a:ext cx="3367668" cy="23429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62500" lnSpcReduction="20000"/>
          </a:bodyPr>
          <a:lstStyle/>
          <a:p>
            <a:pPr algn="ctr"/>
            <a:r>
              <a:rPr lang="es-ES" b="1" dirty="0">
                <a:solidFill>
                  <a:srgbClr val="6AAC9E"/>
                </a:solidFill>
              </a:rPr>
              <a:t>Temperaturas impulsión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C4CC4C9-2512-49AE-9CD7-A856C0624E39}"/>
              </a:ext>
            </a:extLst>
          </p:cNvPr>
          <p:cNvGrpSpPr/>
          <p:nvPr/>
        </p:nvGrpSpPr>
        <p:grpSpPr>
          <a:xfrm>
            <a:off x="5099903" y="1434470"/>
            <a:ext cx="2555272" cy="544090"/>
            <a:chOff x="5297504" y="1434470"/>
            <a:chExt cx="2555272" cy="54409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129035B-F2EA-4ABB-B0BA-7DCACE718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2268" y="1506901"/>
              <a:ext cx="1703642" cy="471659"/>
            </a:xfrm>
            <a:prstGeom prst="rect">
              <a:avLst/>
            </a:prstGeom>
          </p:spPr>
        </p:pic>
        <p:sp>
          <p:nvSpPr>
            <p:cNvPr id="48" name="TextBox 51">
              <a:extLst>
                <a:ext uri="{FF2B5EF4-FFF2-40B4-BE49-F238E27FC236}">
                  <a16:creationId xmlns:a16="http://schemas.microsoft.com/office/drawing/2014/main" id="{467F0E87-924A-4C98-8AF3-3017C41D4129}"/>
                </a:ext>
              </a:extLst>
            </p:cNvPr>
            <p:cNvSpPr txBox="1"/>
            <p:nvPr/>
          </p:nvSpPr>
          <p:spPr>
            <a:xfrm>
              <a:off x="5297504" y="1541345"/>
              <a:ext cx="951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1200" b="1" dirty="0" err="1">
                  <a:solidFill>
                    <a:srgbClr val="0066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Frío</a:t>
              </a:r>
              <a:endParaRPr lang="en-US" sz="1200" b="1" dirty="0">
                <a:solidFill>
                  <a:srgbClr val="0066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38">
              <a:extLst>
                <a:ext uri="{FF2B5EF4-FFF2-40B4-BE49-F238E27FC236}">
                  <a16:creationId xmlns:a16="http://schemas.microsoft.com/office/drawing/2014/main" id="{D3DB42CB-1806-4B72-A67D-35C69FC393E0}"/>
                </a:ext>
              </a:extLst>
            </p:cNvPr>
            <p:cNvSpPr/>
            <p:nvPr/>
          </p:nvSpPr>
          <p:spPr>
            <a:xfrm>
              <a:off x="7434146" y="1434470"/>
              <a:ext cx="418630" cy="224477"/>
            </a:xfrm>
            <a:prstGeom prst="rect">
              <a:avLst/>
            </a:prstGeom>
            <a:solidFill>
              <a:srgbClr val="18A0C8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defTabSz="457189"/>
              <a:r>
                <a:rPr kumimoji="1" lang="es-ES" altLang="ja-JP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18ºC</a:t>
              </a:r>
              <a:endParaRPr kumimoji="1" lang="ja-JP" alt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F55AE2EB-210E-45C9-B1C3-D8630C44E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107" y="3462297"/>
            <a:ext cx="2768457" cy="41465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0A3370B-0F44-4B3A-BFC0-253B84D16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105" y="4127937"/>
            <a:ext cx="2768459" cy="414659"/>
          </a:xfrm>
          <a:prstGeom prst="rect">
            <a:avLst/>
          </a:prstGeom>
        </p:spPr>
      </p:pic>
      <p:sp>
        <p:nvSpPr>
          <p:cNvPr id="86" name="TextBox 51">
            <a:extLst>
              <a:ext uri="{FF2B5EF4-FFF2-40B4-BE49-F238E27FC236}">
                <a16:creationId xmlns:a16="http://schemas.microsoft.com/office/drawing/2014/main" id="{508DC87C-F364-47C3-BE0D-16DBBA7D6883}"/>
              </a:ext>
            </a:extLst>
          </p:cNvPr>
          <p:cNvSpPr txBox="1"/>
          <p:nvPr/>
        </p:nvSpPr>
        <p:spPr>
          <a:xfrm>
            <a:off x="1708444" y="3470868"/>
            <a:ext cx="951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b="1" dirty="0" err="1">
                <a:solidFill>
                  <a:srgbClr val="006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Frío</a:t>
            </a:r>
            <a:endParaRPr lang="en-US" sz="1200" b="1" dirty="0">
              <a:solidFill>
                <a:srgbClr val="006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52">
            <a:extLst>
              <a:ext uri="{FF2B5EF4-FFF2-40B4-BE49-F238E27FC236}">
                <a16:creationId xmlns:a16="http://schemas.microsoft.com/office/drawing/2014/main" id="{E0CB4A38-9C88-47CD-B50E-045DEF16B0AF}"/>
              </a:ext>
            </a:extLst>
          </p:cNvPr>
          <p:cNvSpPr txBox="1"/>
          <p:nvPr/>
        </p:nvSpPr>
        <p:spPr>
          <a:xfrm>
            <a:off x="1708444" y="4159201"/>
            <a:ext cx="110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b="1" dirty="0" err="1">
                <a:solidFill>
                  <a:srgbClr val="E06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  <a:endParaRPr lang="en-US" sz="1200" b="1" dirty="0">
              <a:solidFill>
                <a:srgbClr val="E06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A4B28922-09B6-4A80-987F-E28441BE3D2F}"/>
              </a:ext>
            </a:extLst>
          </p:cNvPr>
          <p:cNvSpPr txBox="1"/>
          <p:nvPr/>
        </p:nvSpPr>
        <p:spPr>
          <a:xfrm>
            <a:off x="5077522" y="3164682"/>
            <a:ext cx="3367668" cy="23429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62500" lnSpcReduction="20000"/>
          </a:bodyPr>
          <a:lstStyle/>
          <a:p>
            <a:pPr algn="ctr"/>
            <a:r>
              <a:rPr lang="es-ES" b="1" dirty="0">
                <a:solidFill>
                  <a:srgbClr val="6AAC9E"/>
                </a:solidFill>
              </a:rPr>
              <a:t>Temperaturas impulsión</a:t>
            </a:r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BF7124E7-1A5B-4A16-9208-BED8BA86D557}"/>
              </a:ext>
            </a:extLst>
          </p:cNvPr>
          <p:cNvGrpSpPr/>
          <p:nvPr/>
        </p:nvGrpSpPr>
        <p:grpSpPr>
          <a:xfrm>
            <a:off x="5077522" y="3987516"/>
            <a:ext cx="2271703" cy="632211"/>
            <a:chOff x="5295351" y="2023008"/>
            <a:chExt cx="2271703" cy="632211"/>
          </a:xfrm>
        </p:grpSpPr>
        <p:grpSp>
          <p:nvGrpSpPr>
            <p:cNvPr id="90" name="Group 12">
              <a:extLst>
                <a:ext uri="{FF2B5EF4-FFF2-40B4-BE49-F238E27FC236}">
                  <a16:creationId xmlns:a16="http://schemas.microsoft.com/office/drawing/2014/main" id="{EB6B9B81-950A-466F-8549-8C25CD9F4A70}"/>
                </a:ext>
              </a:extLst>
            </p:cNvPr>
            <p:cNvGrpSpPr/>
            <p:nvPr/>
          </p:nvGrpSpPr>
          <p:grpSpPr>
            <a:xfrm>
              <a:off x="5792268" y="2183560"/>
              <a:ext cx="1774786" cy="471659"/>
              <a:chOff x="6263329" y="3950229"/>
              <a:chExt cx="2266692" cy="550076"/>
            </a:xfrm>
          </p:grpSpPr>
          <p:pic>
            <p:nvPicPr>
              <p:cNvPr id="95" name="Picture 37">
                <a:extLst>
                  <a:ext uri="{FF2B5EF4-FFF2-40B4-BE49-F238E27FC236}">
                    <a16:creationId xmlns:a16="http://schemas.microsoft.com/office/drawing/2014/main" id="{4A2B4BAB-4591-478B-B2F8-D26F9CF12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63329" y="3950229"/>
                <a:ext cx="2266692" cy="550076"/>
              </a:xfrm>
              <a:prstGeom prst="rect">
                <a:avLst/>
              </a:prstGeom>
            </p:spPr>
          </p:pic>
          <p:pic>
            <p:nvPicPr>
              <p:cNvPr id="96" name="Picture 7">
                <a:extLst>
                  <a:ext uri="{FF2B5EF4-FFF2-40B4-BE49-F238E27FC236}">
                    <a16:creationId xmlns:a16="http://schemas.microsoft.com/office/drawing/2014/main" id="{64E90679-FBF5-4726-8EEA-3E08A635D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127179" y="4019893"/>
                <a:ext cx="245272" cy="252704"/>
              </a:xfrm>
              <a:prstGeom prst="rect">
                <a:avLst/>
              </a:prstGeom>
            </p:spPr>
          </p:pic>
        </p:grpSp>
        <p:sp>
          <p:nvSpPr>
            <p:cNvPr id="91" name="TextBox 52">
              <a:extLst>
                <a:ext uri="{FF2B5EF4-FFF2-40B4-BE49-F238E27FC236}">
                  <a16:creationId xmlns:a16="http://schemas.microsoft.com/office/drawing/2014/main" id="{3EFAAB12-1CFB-4659-8187-0E634C9B1CE6}"/>
                </a:ext>
              </a:extLst>
            </p:cNvPr>
            <p:cNvSpPr txBox="1"/>
            <p:nvPr/>
          </p:nvSpPr>
          <p:spPr>
            <a:xfrm>
              <a:off x="5295351" y="2218044"/>
              <a:ext cx="11057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1200" b="1" dirty="0" err="1">
                  <a:solidFill>
                    <a:srgbClr val="E061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Calor</a:t>
              </a:r>
              <a:endParaRPr lang="en-US" sz="1200" b="1" dirty="0">
                <a:solidFill>
                  <a:srgbClr val="E061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38">
              <a:extLst>
                <a:ext uri="{FF2B5EF4-FFF2-40B4-BE49-F238E27FC236}">
                  <a16:creationId xmlns:a16="http://schemas.microsoft.com/office/drawing/2014/main" id="{A2133257-1A63-4E32-9868-3D378F39B81A}"/>
                </a:ext>
              </a:extLst>
            </p:cNvPr>
            <p:cNvSpPr/>
            <p:nvPr/>
          </p:nvSpPr>
          <p:spPr>
            <a:xfrm>
              <a:off x="7148424" y="2023008"/>
              <a:ext cx="418630" cy="224477"/>
            </a:xfrm>
            <a:prstGeom prst="rect">
              <a:avLst/>
            </a:prstGeom>
            <a:solidFill>
              <a:srgbClr val="E06136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defTabSz="457189"/>
              <a:r>
                <a:rPr kumimoji="1" lang="es-ES" altLang="ja-JP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55*</a:t>
              </a:r>
              <a:r>
                <a:rPr kumimoji="1" lang="es-ES" altLang="ja-JP" sz="11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ºC</a:t>
              </a:r>
              <a:endParaRPr kumimoji="1" lang="ja-JP" alt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5AFE1F6C-366D-4210-AB57-B3E143417613}"/>
              </a:ext>
            </a:extLst>
          </p:cNvPr>
          <p:cNvGrpSpPr/>
          <p:nvPr/>
        </p:nvGrpSpPr>
        <p:grpSpPr>
          <a:xfrm>
            <a:off x="5077522" y="3398978"/>
            <a:ext cx="2555272" cy="544090"/>
            <a:chOff x="5297504" y="1434470"/>
            <a:chExt cx="2555272" cy="544090"/>
          </a:xfrm>
        </p:grpSpPr>
        <p:pic>
          <p:nvPicPr>
            <p:cNvPr id="98" name="Picture 33">
              <a:extLst>
                <a:ext uri="{FF2B5EF4-FFF2-40B4-BE49-F238E27FC236}">
                  <a16:creationId xmlns:a16="http://schemas.microsoft.com/office/drawing/2014/main" id="{B2004896-8CA3-4A49-A6BA-870F8F1E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2268" y="1506901"/>
              <a:ext cx="1703642" cy="471659"/>
            </a:xfrm>
            <a:prstGeom prst="rect">
              <a:avLst/>
            </a:prstGeom>
          </p:spPr>
        </p:pic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2934CB0E-9653-43AD-8667-18B6BE195737}"/>
                </a:ext>
              </a:extLst>
            </p:cNvPr>
            <p:cNvSpPr txBox="1"/>
            <p:nvPr/>
          </p:nvSpPr>
          <p:spPr>
            <a:xfrm>
              <a:off x="5297504" y="1541345"/>
              <a:ext cx="951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1200" b="1" dirty="0" err="1">
                  <a:solidFill>
                    <a:srgbClr val="0066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Frío</a:t>
              </a:r>
              <a:endParaRPr lang="en-US" sz="1200" b="1" dirty="0">
                <a:solidFill>
                  <a:srgbClr val="0066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38">
              <a:extLst>
                <a:ext uri="{FF2B5EF4-FFF2-40B4-BE49-F238E27FC236}">
                  <a16:creationId xmlns:a16="http://schemas.microsoft.com/office/drawing/2014/main" id="{44433A2A-1D03-42A7-8A15-48B00F021668}"/>
                </a:ext>
              </a:extLst>
            </p:cNvPr>
            <p:cNvSpPr/>
            <p:nvPr/>
          </p:nvSpPr>
          <p:spPr>
            <a:xfrm>
              <a:off x="7434146" y="1434470"/>
              <a:ext cx="418630" cy="224477"/>
            </a:xfrm>
            <a:prstGeom prst="rect">
              <a:avLst/>
            </a:prstGeom>
            <a:solidFill>
              <a:srgbClr val="18A0C8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defTabSz="457189"/>
              <a:r>
                <a:rPr kumimoji="1" lang="es-ES" altLang="ja-JP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18ºC</a:t>
              </a:r>
              <a:endParaRPr kumimoji="1" lang="ja-JP" alt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1C57DB49-884E-429D-935B-D90A132EAF0B}"/>
              </a:ext>
            </a:extLst>
          </p:cNvPr>
          <p:cNvSpPr txBox="1"/>
          <p:nvPr/>
        </p:nvSpPr>
        <p:spPr>
          <a:xfrm>
            <a:off x="1737899" y="3164682"/>
            <a:ext cx="3367668" cy="23429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62500" lnSpcReduction="20000"/>
          </a:bodyPr>
          <a:lstStyle/>
          <a:p>
            <a:pPr algn="ctr"/>
            <a:r>
              <a:rPr lang="es-ES" b="1" dirty="0">
                <a:solidFill>
                  <a:srgbClr val="6AAC9E"/>
                </a:solidFill>
              </a:rPr>
              <a:t>Temperaturas exteriores</a:t>
            </a:r>
          </a:p>
        </p:txBody>
      </p:sp>
      <p:sp>
        <p:nvSpPr>
          <p:cNvPr id="102" name="Rectangle 38">
            <a:extLst>
              <a:ext uri="{FF2B5EF4-FFF2-40B4-BE49-F238E27FC236}">
                <a16:creationId xmlns:a16="http://schemas.microsoft.com/office/drawing/2014/main" id="{879B669F-D677-4D39-8AA5-26E2AA78BF5A}"/>
              </a:ext>
            </a:extLst>
          </p:cNvPr>
          <p:cNvSpPr/>
          <p:nvPr/>
        </p:nvSpPr>
        <p:spPr>
          <a:xfrm>
            <a:off x="2153296" y="3242105"/>
            <a:ext cx="418630" cy="224477"/>
          </a:xfrm>
          <a:prstGeom prst="rect">
            <a:avLst/>
          </a:prstGeom>
          <a:solidFill>
            <a:srgbClr val="18A0C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457189"/>
            <a:r>
              <a:rPr kumimoji="1" lang="es-ES" altLang="ja-JP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-15ºC</a:t>
            </a:r>
            <a:endParaRPr kumimoji="1" lang="ja-JP" alt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Rectangle 38">
            <a:extLst>
              <a:ext uri="{FF2B5EF4-FFF2-40B4-BE49-F238E27FC236}">
                <a16:creationId xmlns:a16="http://schemas.microsoft.com/office/drawing/2014/main" id="{9D976338-1B87-4AFD-9898-E5832D2CD9BE}"/>
              </a:ext>
            </a:extLst>
          </p:cNvPr>
          <p:cNvSpPr/>
          <p:nvPr/>
        </p:nvSpPr>
        <p:spPr>
          <a:xfrm>
            <a:off x="4029003" y="3903908"/>
            <a:ext cx="418630" cy="224477"/>
          </a:xfrm>
          <a:prstGeom prst="rect">
            <a:avLst/>
          </a:prstGeom>
          <a:solidFill>
            <a:srgbClr val="E06136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457189"/>
            <a:r>
              <a:rPr kumimoji="1" lang="es-ES" altLang="ja-JP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40ºC</a:t>
            </a:r>
            <a:endParaRPr kumimoji="1" lang="ja-JP" alt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7D1C19-38B1-4314-9761-A733418A0F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2296" y="2009150"/>
            <a:ext cx="2407124" cy="78200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2B4568E-78B9-4C7A-9FCA-010A5B7C31A8}"/>
              </a:ext>
            </a:extLst>
          </p:cNvPr>
          <p:cNvSpPr txBox="1"/>
          <p:nvPr/>
        </p:nvSpPr>
        <p:spPr>
          <a:xfrm>
            <a:off x="915317" y="4792957"/>
            <a:ext cx="49415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/>
            <a:r>
              <a:rPr lang="es-ES" sz="800" dirty="0">
                <a:solidFill>
                  <a:srgbClr val="000000"/>
                </a:solidFill>
              </a:rPr>
              <a:t>*) </a:t>
            </a:r>
            <a:r>
              <a:rPr lang="es-ES" sz="800" b="0" i="0" u="none" strike="noStrike" baseline="0" dirty="0">
                <a:solidFill>
                  <a:srgbClr val="000000"/>
                </a:solidFill>
              </a:rPr>
              <a:t>Modelos 150 - 170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1CE80-7327-4319-BE77-8CC7979D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Características</a:t>
            </a:r>
            <a:r>
              <a:rPr lang="en-GB" dirty="0"/>
              <a:t> del </a:t>
            </a:r>
            <a:r>
              <a:rPr lang="en-GB" dirty="0" err="1"/>
              <a:t>producto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5575B8-CA87-49DA-8064-2940AF79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0" y="1600200"/>
            <a:ext cx="4373132" cy="21898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048626-8106-49CD-A347-C33860AEC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862" y="1600200"/>
            <a:ext cx="4267418" cy="21939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32E6E7-4BFA-4F3F-9CFE-658DA8FB8F5A}"/>
              </a:ext>
            </a:extLst>
          </p:cNvPr>
          <p:cNvSpPr txBox="1"/>
          <p:nvPr/>
        </p:nvSpPr>
        <p:spPr>
          <a:xfrm rot="16200000">
            <a:off x="-577713" y="2550651"/>
            <a:ext cx="1728145" cy="1472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r>
              <a:rPr lang="es-ES" b="1" spc="300" dirty="0">
                <a:solidFill>
                  <a:srgbClr val="006685"/>
                </a:solidFill>
              </a:rPr>
              <a:t>Temperatura exterior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E5AB24-182D-49AB-A8E9-02684FFFC478}"/>
              </a:ext>
            </a:extLst>
          </p:cNvPr>
          <p:cNvSpPr txBox="1"/>
          <p:nvPr/>
        </p:nvSpPr>
        <p:spPr>
          <a:xfrm rot="16200000">
            <a:off x="3783160" y="2550651"/>
            <a:ext cx="1728145" cy="1472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r>
              <a:rPr lang="es-ES" b="1" spc="300" dirty="0">
                <a:solidFill>
                  <a:srgbClr val="006685"/>
                </a:solidFill>
              </a:rPr>
              <a:t>Temperatura exterior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1AEB43-0785-4480-B29E-7CD49AC66544}"/>
              </a:ext>
            </a:extLst>
          </p:cNvPr>
          <p:cNvSpPr txBox="1"/>
          <p:nvPr/>
        </p:nvSpPr>
        <p:spPr>
          <a:xfrm>
            <a:off x="525780" y="3683404"/>
            <a:ext cx="3954359" cy="2104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/>
            <a:r>
              <a:rPr lang="es-ES" sz="600" b="1" spc="300" dirty="0">
                <a:solidFill>
                  <a:srgbClr val="006685"/>
                </a:solidFill>
              </a:rPr>
              <a:t>Temperatura de impulsión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F2A906-7C0C-4242-A125-2CC219A2793E}"/>
              </a:ext>
            </a:extLst>
          </p:cNvPr>
          <p:cNvSpPr txBox="1"/>
          <p:nvPr/>
        </p:nvSpPr>
        <p:spPr>
          <a:xfrm>
            <a:off x="4820391" y="3683404"/>
            <a:ext cx="3954359" cy="2104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/>
            <a:r>
              <a:rPr lang="es-ES" sz="600" b="1" spc="300" dirty="0">
                <a:solidFill>
                  <a:srgbClr val="006685"/>
                </a:solidFill>
              </a:rPr>
              <a:t>Temperatura de impulsión*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B691EC-1C9B-4574-B819-21D262EDE191}"/>
              </a:ext>
            </a:extLst>
          </p:cNvPr>
          <p:cNvSpPr txBox="1"/>
          <p:nvPr/>
        </p:nvSpPr>
        <p:spPr>
          <a:xfrm>
            <a:off x="525780" y="1379220"/>
            <a:ext cx="3893820" cy="2743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85000" lnSpcReduction="20000"/>
          </a:bodyPr>
          <a:lstStyle/>
          <a:p>
            <a:r>
              <a:rPr lang="es-ES" b="1" dirty="0">
                <a:solidFill>
                  <a:srgbClr val="18A0C8"/>
                </a:solidFill>
              </a:rPr>
              <a:t>REFRIGERACIÓN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EDE7EF-C294-42C0-BB08-5EB94A348931}"/>
              </a:ext>
            </a:extLst>
          </p:cNvPr>
          <p:cNvSpPr txBox="1"/>
          <p:nvPr/>
        </p:nvSpPr>
        <p:spPr>
          <a:xfrm>
            <a:off x="4880930" y="1394460"/>
            <a:ext cx="3893820" cy="2743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85000" lnSpcReduction="20000"/>
          </a:bodyPr>
          <a:lstStyle/>
          <a:p>
            <a:r>
              <a:rPr lang="es-ES" b="1" dirty="0">
                <a:solidFill>
                  <a:srgbClr val="E06136"/>
                </a:solidFill>
              </a:rPr>
              <a:t>CALEFACCIÓN</a:t>
            </a:r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078A81A0-FC5F-4132-9036-1985EACE4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303" y="466273"/>
            <a:ext cx="885697" cy="81093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07CFFA8-6C08-4794-863A-ACA38748C3B0}"/>
              </a:ext>
            </a:extLst>
          </p:cNvPr>
          <p:cNvGrpSpPr/>
          <p:nvPr/>
        </p:nvGrpSpPr>
        <p:grpSpPr>
          <a:xfrm>
            <a:off x="360000" y="581541"/>
            <a:ext cx="8512858" cy="458623"/>
            <a:chOff x="360000" y="581541"/>
            <a:chExt cx="8512858" cy="458623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D9F9C-8B79-4AED-A616-D744D0EA5F73}"/>
                </a:ext>
              </a:extLst>
            </p:cNvPr>
            <p:cNvSpPr txBox="1"/>
            <p:nvPr/>
          </p:nvSpPr>
          <p:spPr>
            <a:xfrm>
              <a:off x="623888" y="581541"/>
              <a:ext cx="8248970" cy="458623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defPPr>
                <a:defRPr lang="es-ES"/>
              </a:defPPr>
              <a:lvl1pPr indent="0" defTabSz="360363">
                <a:lnSpc>
                  <a:spcPct val="100000"/>
                </a:lnSpc>
                <a:spcBef>
                  <a:spcPts val="1000"/>
                </a:spcBef>
                <a:buFont typeface="Arial"/>
                <a:buNone/>
                <a:defRPr sz="1600" b="0" i="0">
                  <a:latin typeface="Arial Narrow" panose="020B0606020202030204" pitchFamily="34" charset="0"/>
                </a:defRPr>
              </a:lvl1pPr>
              <a:lvl2pPr marL="541338" indent="-184150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400" b="0" i="0">
                  <a:latin typeface="Arial Narrow" panose="020B0606020202030204" pitchFamily="34" charset="0"/>
                </a:defRPr>
              </a:lvl2pPr>
              <a:lvl3pPr marL="985838" indent="-182563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sz="2000" b="0" i="0">
                  <a:latin typeface="Arial Narrow" panose="020B0606020202030204" pitchFamily="34" charset="0"/>
                </a:defRPr>
              </a:lvl3pPr>
              <a:lvl4pPr marL="1343025" indent="-174625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b="0" i="0">
                  <a:latin typeface="Arial Narrow" panose="020B0606020202030204" pitchFamily="34" charset="0"/>
                </a:defRPr>
              </a:lvl4pPr>
              <a:lvl5pPr marL="1797050" indent="-182563" defTabSz="360363">
                <a:lnSpc>
                  <a:spcPct val="100000"/>
                </a:lnSpc>
                <a:spcBef>
                  <a:spcPts val="500"/>
                </a:spcBef>
                <a:buFont typeface="Arial"/>
                <a:buChar char="•"/>
                <a:defRPr b="0" i="0">
                  <a:latin typeface="Arial Narrow" panose="020B0606020202030204" pitchFamily="34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</a:lvl9pPr>
            </a:lstStyle>
            <a:p>
              <a:r>
                <a:rPr lang="es-ES" dirty="0"/>
                <a:t>Límites de trabajo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8E2DBEA-AFD8-4CC3-9F6E-2F97291352A5}"/>
                </a:ext>
              </a:extLst>
            </p:cNvPr>
            <p:cNvSpPr/>
            <p:nvPr/>
          </p:nvSpPr>
          <p:spPr>
            <a:xfrm>
              <a:off x="360000" y="677829"/>
              <a:ext cx="216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E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TextBox 37">
            <a:extLst>
              <a:ext uri="{FF2B5EF4-FFF2-40B4-BE49-F238E27FC236}">
                <a16:creationId xmlns:a16="http://schemas.microsoft.com/office/drawing/2014/main" id="{A5C39EDF-EB42-4785-9A09-88FD623F7550}"/>
              </a:ext>
            </a:extLst>
          </p:cNvPr>
          <p:cNvSpPr txBox="1"/>
          <p:nvPr/>
        </p:nvSpPr>
        <p:spPr>
          <a:xfrm>
            <a:off x="915317" y="4792957"/>
            <a:ext cx="49415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/>
            <a:r>
              <a:rPr lang="es-ES" sz="800" dirty="0">
                <a:solidFill>
                  <a:srgbClr val="000000"/>
                </a:solidFill>
              </a:rPr>
              <a:t>*) </a:t>
            </a:r>
            <a:r>
              <a:rPr lang="es-ES" sz="800" b="0" i="0" u="none" strike="noStrike" baseline="0" dirty="0">
                <a:solidFill>
                  <a:srgbClr val="000000"/>
                </a:solidFill>
              </a:rPr>
              <a:t>Modelos 150 - 170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88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9091AE3-0691-4EEA-A780-EE5FE4C3FBC0}"/>
  <p:tag name="ISPRING_RESOURCE_FOLDER" val="D:\_____PAPAEU\Powerpoint Template 2019\Powerpoint template 2019 (2019.05.27)\"/>
  <p:tag name="ISPRING_PRESENTATION_PATH" val="D:\_____PAPAEU\Powerpoint Template 2019\Powerpoint template 2019 (2019.05.27).pptx"/>
  <p:tag name="ISPRING_PROJECT_VERSION" val="9.3"/>
  <p:tag name="ISPRING_PROJECT_FOLDER_UPDATED" val="1"/>
  <p:tag name="ISPRING_SCREEN_RECS_UPDATED" val="D:\_____PAPAEU\Powerpoint Template 2019\Powerpoint template 2019 (2019.05.27)\"/>
</p:tagLst>
</file>

<file path=ppt/theme/theme1.xml><?xml version="1.0" encoding="utf-8"?>
<a:theme xmlns:a="http://schemas.openxmlformats.org/drawingml/2006/main" name="1_ECOI-W">
  <a:themeElements>
    <a:clrScheme name="ECOi-W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6F8B"/>
      </a:accent1>
      <a:accent2>
        <a:srgbClr val="006686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C5613A"/>
          </a:solidFill>
        </a:ln>
      </a:spPr>
      <a:bodyPr rtlCol="0" anchor="ctr"/>
      <a:lstStyle>
        <a:defPPr algn="r">
          <a:defRPr sz="16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norm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OI-W">
  <a:themeElements>
    <a:clrScheme name="Benutzerdefiniert 6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6F8B"/>
      </a:accent1>
      <a:accent2>
        <a:srgbClr val="006686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C5613A"/>
          </a:solidFill>
        </a:ln>
      </a:spPr>
      <a:bodyPr rtlCol="0" anchor="ctr"/>
      <a:lstStyle>
        <a:defPPr algn="r">
          <a:defRPr sz="16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norm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COI-W">
  <a:themeElements>
    <a:clrScheme name="ECOi-W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6F8B"/>
      </a:accent1>
      <a:accent2>
        <a:srgbClr val="006686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C5613A"/>
          </a:solidFill>
        </a:ln>
      </a:spPr>
      <a:bodyPr rtlCol="0" anchor="ctr"/>
      <a:lstStyle>
        <a:defPPr algn="r">
          <a:defRPr sz="16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norm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7B0F6D39410A43B33CC7AF73DCE75A" ma:contentTypeVersion="16" ma:contentTypeDescription="Crear nuevo documento." ma:contentTypeScope="" ma:versionID="3ba4992a11da3cec3dc434195aa011ab">
  <xsd:schema xmlns:xsd="http://www.w3.org/2001/XMLSchema" xmlns:xs="http://www.w3.org/2001/XMLSchema" xmlns:p="http://schemas.microsoft.com/office/2006/metadata/properties" xmlns:ns2="50aa5d7d-6921-47ca-857a-ea37661053d3" xmlns:ns3="7c6c834c-97b7-45be-9b44-b6a78639fe5d" targetNamespace="http://schemas.microsoft.com/office/2006/metadata/properties" ma:root="true" ma:fieldsID="291a06169ed1530a4a532659ea57bd6d" ns2:_="" ns3:_="">
    <xsd:import namespace="50aa5d7d-6921-47ca-857a-ea37661053d3"/>
    <xsd:import namespace="7c6c834c-97b7-45be-9b44-b6a78639fe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a5d7d-6921-47ca-857a-ea3766105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5959f40-ac5e-46e7-9411-e29b692e53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c834c-97b7-45be-9b44-b6a78639fe5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ff3495-0177-49f1-a9f5-7a829a3c0b2e}" ma:internalName="TaxCatchAll" ma:showField="CatchAllData" ma:web="7c6c834c-97b7-45be-9b44-b6a78639f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6c834c-97b7-45be-9b44-b6a78639fe5d" xsi:nil="true"/>
    <lcf76f155ced4ddcb4097134ff3c332f xmlns="50aa5d7d-6921-47ca-857a-ea37661053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CE3525-BDA4-4A1D-9843-FE50BA36D04D}"/>
</file>

<file path=customXml/itemProps2.xml><?xml version="1.0" encoding="utf-8"?>
<ds:datastoreItem xmlns:ds="http://schemas.openxmlformats.org/officeDocument/2006/customXml" ds:itemID="{39B858CD-22E5-47E8-ACC7-51A03F2B0E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3EA873-BEC4-4859-BF11-AAAED89BAA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441331e-9de3-4c1d-9483-510e772899d0"/>
    <ds:schemaRef ds:uri="http://purl.org/dc/terms/"/>
    <ds:schemaRef ds:uri="http://schemas.microsoft.com/office/2006/documentManagement/types"/>
    <ds:schemaRef ds:uri="97401556-0fef-4068-8fc3-3ac4c2b788a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</Template>
  <TotalTime>108</TotalTime>
  <Words>1553</Words>
  <Application>Microsoft Office PowerPoint</Application>
  <PresentationFormat>Presentación en pantalla (16:9)</PresentationFormat>
  <Paragraphs>319</Paragraphs>
  <Slides>21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Aharoni</vt:lpstr>
      <vt:lpstr>Arial</vt:lpstr>
      <vt:lpstr>Arial Narrow</vt:lpstr>
      <vt:lpstr>Arial Narrow Normal</vt:lpstr>
      <vt:lpstr>Wingdings</vt:lpstr>
      <vt:lpstr>1_ECOI-W</vt:lpstr>
      <vt:lpstr>ECOI-W</vt:lpstr>
      <vt:lpstr>1_ECOI-W</vt:lpstr>
      <vt:lpstr>Enfriadora ECOi-W R32  Introducción Modelos :  U-xxxCM, U-xxxCN ,U-xxxCO, U-xxxCQ, U-xxxCR, U-xxxCS</vt:lpstr>
      <vt:lpstr>Bombas de calor aire-agua ECOi-W de R32</vt:lpstr>
      <vt:lpstr>Bombas de calor aire-agua ECOi-W de R32</vt:lpstr>
      <vt:lpstr>Bombas de calor aire-agua ECOi-W de R32</vt:lpstr>
      <vt:lpstr>Características destacables</vt:lpstr>
      <vt:lpstr>Soluciones Sostenibles con R32</vt:lpstr>
      <vt:lpstr>Características del producto</vt:lpstr>
      <vt:lpstr>Características del producto</vt:lpstr>
      <vt:lpstr>Características del producto</vt:lpstr>
      <vt:lpstr>Características del producto</vt:lpstr>
      <vt:lpstr>Enfoque técnico</vt:lpstr>
      <vt:lpstr>Diseño personalizable</vt:lpstr>
      <vt:lpstr>Referencia del modelo</vt:lpstr>
      <vt:lpstr>Control</vt:lpstr>
      <vt:lpstr>Control opcional</vt:lpstr>
      <vt:lpstr>Aplicaciones principales</vt:lpstr>
      <vt:lpstr>Herramienta y material útil</vt:lpstr>
      <vt:lpstr>ECOiW R32</vt:lpstr>
      <vt:lpstr>Muchas GRACIAS por vuestra atención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2020</dc:title>
  <dc:creator>Uwe Sprengart</dc:creator>
  <cp:lastModifiedBy>Madronero, Jordi</cp:lastModifiedBy>
  <cp:revision>149</cp:revision>
  <dcterms:created xsi:type="dcterms:W3CDTF">2019-05-13T10:17:44Z</dcterms:created>
  <dcterms:modified xsi:type="dcterms:W3CDTF">2022-06-14T13:00:39Z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0x010100F45291DE85A37445A46EE0E0F521CFB1</vt:lpwstr>
  </property>
  <property fmtid="{D5CDD505-2E9C-101B-9397-08002B2CF9AE}" pid="3" name="MediaServiceImageTags">
    <vt:lpwstr/>
  </property>
</Properties>
</file>